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drawings/drawing5.xml" ContentType="application/vnd.openxmlformats-officedocument.drawingml.chartshapes+xml"/>
  <Override PartName="/ppt/charts/chart9.xml" ContentType="application/vnd.openxmlformats-officedocument.drawingml.chart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drawings/drawing7.xml" ContentType="application/vnd.openxmlformats-officedocument.drawingml.chartshapes+xml"/>
  <Override PartName="/ppt/charts/chart11.xml" ContentType="application/vnd.openxmlformats-officedocument.drawingml.chart+xml"/>
  <Override PartName="/ppt/drawings/drawing8.xml" ContentType="application/vnd.openxmlformats-officedocument.drawingml.chartshapes+xml"/>
  <Override PartName="/ppt/charts/chart12.xml" ContentType="application/vnd.openxmlformats-officedocument.drawingml.chart+xml"/>
  <Override PartName="/ppt/drawings/drawing9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drawings/drawing10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drawings/drawing11.xml" ContentType="application/vnd.openxmlformats-officedocument.drawingml.chartshapes+xml"/>
  <Override PartName="/ppt/charts/chart15.xml" ContentType="application/vnd.openxmlformats-officedocument.drawingml.chart+xml"/>
  <Override PartName="/ppt/drawings/drawing1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drawings/drawing13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336" r:id="rId3"/>
    <p:sldId id="288" r:id="rId4"/>
    <p:sldId id="341" r:id="rId5"/>
    <p:sldId id="340" r:id="rId6"/>
    <p:sldId id="289" r:id="rId7"/>
    <p:sldId id="290" r:id="rId8"/>
    <p:sldId id="296" r:id="rId9"/>
    <p:sldId id="389" r:id="rId10"/>
    <p:sldId id="387" r:id="rId11"/>
    <p:sldId id="388" r:id="rId12"/>
    <p:sldId id="342" r:id="rId13"/>
    <p:sldId id="357" r:id="rId14"/>
    <p:sldId id="358" r:id="rId15"/>
    <p:sldId id="359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4" r:id="rId29"/>
    <p:sldId id="380" r:id="rId30"/>
    <p:sldId id="382" r:id="rId31"/>
    <p:sldId id="383" r:id="rId32"/>
    <p:sldId id="384" r:id="rId33"/>
  </p:sldIdLst>
  <p:sldSz cx="9144000" cy="6858000" type="screen4x3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-dimitrova" initials="e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3333CC"/>
    <a:srgbClr val="0066CC"/>
    <a:srgbClr val="0099CC"/>
    <a:srgbClr val="339966"/>
    <a:srgbClr val="5454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Тъмен стил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Среден стил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ен стил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82416" autoAdjust="0"/>
  </p:normalViewPr>
  <p:slideViewPr>
    <p:cSldViewPr>
      <p:cViewPr varScale="1">
        <p:scale>
          <a:sx n="115" d="100"/>
          <a:sy n="115" d="100"/>
        </p:scale>
        <p:origin x="42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2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___________Microsoft_Excel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___________Microsoft_Excel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___________Microsoft_Excel11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___________Microsoft_Excel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________________Microsoft_Excel13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________________Microsoft_Excel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________________Microsoft_Excel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______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__________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______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______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______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081914696476591E-2"/>
          <c:y val="0.12666414095133507"/>
          <c:w val="0.91358633298653691"/>
          <c:h val="0.699606485824483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Капиталов бюджет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0623143407664312"/>
                  <c:y val="-7.16996494664486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CD1-4C0A-AFB7-1AF504F34349}"/>
                </c:ext>
              </c:extLst>
            </c:dLbl>
            <c:dLbl>
              <c:idx val="1"/>
              <c:layout>
                <c:manualLayout>
                  <c:x val="-0.11449997919715345"/>
                  <c:y val="-8.9850270476102279E-2"/>
                </c:manualLayout>
              </c:layout>
              <c:tx>
                <c:rich>
                  <a:bodyPr/>
                  <a:lstStyle/>
                  <a:p>
                    <a:r>
                      <a:rPr lang="bg-BG" dirty="0" smtClean="0"/>
                      <a:t>16 085 184 евро</a:t>
                    </a:r>
                    <a:endParaRPr lang="bg-BG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CD1-4C0A-AFB7-1AF504F34349}"/>
                </c:ext>
              </c:extLst>
            </c:dLbl>
            <c:numFmt formatCode="#,##0\ \е\в\р\о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2026г.</c:v>
                </c:pt>
                <c:pt idx="1">
                  <c:v>2025г.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14901084</c:v>
                </c:pt>
                <c:pt idx="1">
                  <c:v>16085184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D1-4C0A-AFB7-1AF504F343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държавни дейности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0535292918482261"/>
                  <c:y val="-0.22215144102112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CD1-4C0A-AFB7-1AF504F34349}"/>
                </c:ext>
              </c:extLst>
            </c:dLbl>
            <c:dLbl>
              <c:idx val="1"/>
              <c:layout>
                <c:manualLayout>
                  <c:x val="-0.1057027825072876"/>
                  <c:y val="-0.20449915378877825"/>
                </c:manualLayout>
              </c:layout>
              <c:tx>
                <c:rich>
                  <a:bodyPr/>
                  <a:lstStyle/>
                  <a:p>
                    <a:r>
                      <a:rPr lang="bg-BG" dirty="0" smtClean="0"/>
                      <a:t>91 621 206 евро</a:t>
                    </a:r>
                    <a:endParaRPr lang="bg-BG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CD1-4C0A-AFB7-1AF504F34349}"/>
                </c:ext>
              </c:extLst>
            </c:dLbl>
            <c:numFmt formatCode="#,##0\ \е\в\р\о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2026г.</c:v>
                </c:pt>
                <c:pt idx="1">
                  <c:v>2025г.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93241229</c:v>
                </c:pt>
                <c:pt idx="1">
                  <c:v>91621206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D1-4C0A-AFB7-1AF504F3434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местни дейности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4309395491498425"/>
                  <c:y val="-0.1083563267599539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CD1-4C0A-AFB7-1AF504F34349}"/>
                </c:ext>
              </c:extLst>
            </c:dLbl>
            <c:dLbl>
              <c:idx val="1"/>
              <c:layout>
                <c:manualLayout>
                  <c:x val="-0.10362990538223348"/>
                  <c:y val="-0.1460621659192142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CD1-4C0A-AFB7-1AF504F34349}"/>
                </c:ext>
              </c:extLst>
            </c:dLbl>
            <c:numFmt formatCode="#,##0\ \е\в\р\о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2026г.</c:v>
                </c:pt>
                <c:pt idx="1">
                  <c:v>2025г.</c:v>
                </c:pt>
              </c:strCache>
            </c:strRef>
          </c:cat>
          <c:val>
            <c:numRef>
              <c:f>Лист1!$D$2:$D$3</c:f>
              <c:numCache>
                <c:formatCode>#,##0</c:formatCode>
                <c:ptCount val="2"/>
                <c:pt idx="0">
                  <c:v>47254055</c:v>
                </c:pt>
                <c:pt idx="1">
                  <c:v>43914802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D1-4C0A-AFB7-1AF504F3434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2026г.</c:v>
                </c:pt>
                <c:pt idx="1">
                  <c:v>2025г.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9-6CD1-4C0A-AFB7-1AF504F34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50"/>
        <c:axId val="7193344"/>
        <c:axId val="7194880"/>
      </c:barChart>
      <c:catAx>
        <c:axId val="7193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7194880"/>
        <c:crosses val="autoZero"/>
        <c:auto val="1"/>
        <c:lblAlgn val="ctr"/>
        <c:lblOffset val="100"/>
        <c:noMultiLvlLbl val="0"/>
      </c:catAx>
      <c:valAx>
        <c:axId val="719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лв.&quot;" sourceLinked="0"/>
        <c:majorTickMark val="none"/>
        <c:minorTickMark val="none"/>
        <c:tickLblPos val="none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  <c:crossAx val="71933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360851282126839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0"/>
            <c:bubble3D val="0"/>
            <c:explosion val="9"/>
            <c:extLst>
              <c:ext xmlns:c16="http://schemas.microsoft.com/office/drawing/2014/chart" uri="{C3380CC4-5D6E-409C-BE32-E72D297353CC}">
                <c16:uniqueId val="{00000000-541B-4215-8322-0DE420BC0544}"/>
              </c:ext>
            </c:extLst>
          </c:dPt>
          <c:dPt>
            <c:idx val="1"/>
            <c:bubble3D val="0"/>
            <c:explosion val="30"/>
            <c:extLst>
              <c:ext xmlns:c16="http://schemas.microsoft.com/office/drawing/2014/chart" uri="{C3380CC4-5D6E-409C-BE32-E72D297353CC}">
                <c16:uniqueId val="{00000001-5423-4EC8-AD08-9D06D6096087}"/>
              </c:ext>
            </c:extLst>
          </c:dPt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25367983</c:v>
                </c:pt>
                <c:pt idx="1">
                  <c:v>1480806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19-4FE7-9C62-3ED61F722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 formatCode="General">
                  <c:v>0</c:v>
                </c:pt>
                <c:pt idx="1">
                  <c:v>39634808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6-4C69-B569-AEE5224EB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#\,##0</c:formatCode>
                <c:ptCount val="2"/>
                <c:pt idx="0" formatCode="General">
                  <c:v>0</c:v>
                </c:pt>
                <c:pt idx="1">
                  <c:v>24564192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AD-4329-8F4B-8247A4154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#\,##0</c:formatCode>
                <c:ptCount val="2"/>
                <c:pt idx="0" formatCode="General">
                  <c:v>0</c:v>
                </c:pt>
                <c:pt idx="1">
                  <c:v>24564192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17-475D-9345-E0D81B204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dPt>
            <c:idx val="1"/>
            <c:bubble3D val="0"/>
            <c:explosion val="19"/>
            <c:extLst>
              <c:ext xmlns:c16="http://schemas.microsoft.com/office/drawing/2014/chart" uri="{C3380CC4-5D6E-409C-BE32-E72D297353CC}">
                <c16:uniqueId val="{00000000-B780-4E75-BC3A-09D7B098CBB0}"/>
              </c:ext>
            </c:extLst>
          </c:dPt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3229065</c:v>
                </c:pt>
                <c:pt idx="1">
                  <c:v>3739294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0-4055-8A26-02EE120F6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64"/>
          <c:dPt>
            <c:idx val="0"/>
            <c:bubble3D val="0"/>
            <c:explosion val="33"/>
            <c:extLst>
              <c:ext xmlns:c16="http://schemas.microsoft.com/office/drawing/2014/chart" uri="{C3380CC4-5D6E-409C-BE32-E72D297353CC}">
                <c16:uniqueId val="{00000001-6C37-4685-8674-7B9566CB917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97EC-4C68-9D09-20D87EE588E5}"/>
              </c:ext>
            </c:extLst>
          </c:dPt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 formatCode="General">
                  <c:v>812531</c:v>
                </c:pt>
                <c:pt idx="1">
                  <c:v>13779284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C-41E0-AE0F-4E7EE7D15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 formatCode="General">
                  <c:v>0</c:v>
                </c:pt>
                <c:pt idx="1">
                  <c:v>2802399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4-455B-B6FA-B4D34623C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bg-BG" dirty="0"/>
              <a:t>2026 г.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 г.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46-4E3E-9779-A0EBC2F1849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46-4E3E-9779-A0EBC2F184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Текущ бюджет  140 495 284 евро</c:v>
                </c:pt>
                <c:pt idx="1">
                  <c:v>Капиталов бюджет  14 901 084 евро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140495284</c:v>
                </c:pt>
                <c:pt idx="1">
                  <c:v>14901084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6-4D52-89B2-73A258F9591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bg-BG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bg-BG" dirty="0"/>
              <a:t>2026 г.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2026 г.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91-4FC0-BB42-70A2AFA7D2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91-4FC0-BB42-70A2AFA7D2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bg-BG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Държавни дейности 98 302 257 евро</c:v>
                </c:pt>
                <c:pt idx="1">
                  <c:v>Местни дейности 57 094 111 евро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98302257</c:v>
                </c:pt>
                <c:pt idx="1">
                  <c:v>57094111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68-4016-9664-DB5B25CA0C2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bg-BG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bg-BG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spPr>
            <a:ln>
              <a:noFill/>
            </a:ln>
          </c:spPr>
          <c:explosion val="22"/>
          <c:dPt>
            <c:idx val="0"/>
            <c:bubble3D val="0"/>
            <c:explosion val="3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8CA1-4370-AEF8-9961489134F6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8CA1-4370-AEF8-9961489134F6}"/>
              </c:ext>
            </c:extLst>
          </c:dPt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5730879</c:v>
                </c:pt>
                <c:pt idx="1">
                  <c:v>4932169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A1-4370-AEF8-996148913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">
                  <c:v>561588</c:v>
                </c:pt>
                <c:pt idx="1">
                  <c:v>201823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49-454C-B9A8-54FA4038D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55606920</c:v>
                </c:pt>
                <c:pt idx="1">
                  <c:v>578748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9F-4657-9AC7-DECAF9315E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55606920</c:v>
                </c:pt>
                <c:pt idx="1">
                  <c:v>578748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B-43A2-9F07-2551BE431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5401345</c:v>
                </c:pt>
                <c:pt idx="1">
                  <c:v>113554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CC-4A36-B268-CC3F746FF2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bg-BG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025592600996774E-3"/>
          <c:y val="9.3558525646220664E-2"/>
          <c:w val="0.93693336480935063"/>
          <c:h val="0.855409551274023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Колона1</c:v>
                </c:pt>
              </c:strCache>
            </c:strRef>
          </c:tx>
          <c:explosion val="29"/>
          <c:cat>
            <c:strRef>
              <c:f>Лист1!$A$2:$A$3</c:f>
              <c:strCache>
                <c:ptCount val="2"/>
                <c:pt idx="0">
                  <c:v>държавно финансиране </c:v>
                </c:pt>
                <c:pt idx="1">
                  <c:v>общинско финансиране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21373419</c:v>
                </c:pt>
                <c:pt idx="1">
                  <c:v>1418879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28-489D-90B9-6D5B52FB3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bg-BG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3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0.05122</cdr:x>
      <cdr:y>0.28494</cdr:y>
    </cdr:from>
    <cdr:to>
      <cdr:x>0.4591</cdr:x>
      <cdr:y>0.6574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106739" y="358504"/>
          <a:ext cx="850000" cy="4686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0.29878</cdr:x>
      <cdr:y>0.36746</cdr:y>
    </cdr:from>
    <cdr:to>
      <cdr:x>0.66666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782170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0.07873</cdr:x>
      <cdr:y>0.22841</cdr:y>
    </cdr:from>
    <cdr:to>
      <cdr:x>0.44661</cdr:x>
      <cdr:y>0.60087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206106" y="341058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  <cdr:relSizeAnchor xmlns:cdr="http://schemas.openxmlformats.org/drawingml/2006/chartDrawing">
    <cdr:from>
      <cdr:x>0.54108</cdr:x>
      <cdr:y>0.18857</cdr:y>
    </cdr:from>
    <cdr:to>
      <cdr:x>0.90896</cdr:x>
      <cdr:y>0.56103</cdr:y>
    </cdr:to>
    <cdr:sp macro="" textlink="">
      <cdr:nvSpPr>
        <cdr:cNvPr id="3" name="Текстово поле 1"/>
        <cdr:cNvSpPr txBox="1"/>
      </cdr:nvSpPr>
      <cdr:spPr>
        <a:xfrm xmlns:a="http://schemas.openxmlformats.org/drawingml/2006/main">
          <a:off x="1416479" y="281563"/>
          <a:ext cx="963046" cy="5561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bg-BG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държавно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0.29878</cdr:x>
      <cdr:y>0.36746</cdr:y>
    </cdr:from>
    <cdr:to>
      <cdr:x>0.66666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782170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0.29878</cdr:x>
      <cdr:y>0.36746</cdr:y>
    </cdr:from>
    <cdr:to>
      <cdr:x>0.66666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782170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0.10624</cdr:x>
      <cdr:y>0.36746</cdr:y>
    </cdr:from>
    <cdr:to>
      <cdr:x>0.47412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278114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0.02319</cdr:x>
      <cdr:y>0.02246</cdr:y>
    </cdr:from>
    <cdr:to>
      <cdr:x>0.39107</cdr:x>
      <cdr:y>0.39492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60712" y="33535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0.02319</cdr:x>
      <cdr:y>0.02246</cdr:y>
    </cdr:from>
    <cdr:to>
      <cdr:x>0.39107</cdr:x>
      <cdr:y>0.39492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60712" y="33535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0.07873</cdr:x>
      <cdr:y>0.09871</cdr:y>
    </cdr:from>
    <cdr:to>
      <cdr:x>0.44661</cdr:x>
      <cdr:y>0.47117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206106" y="147395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0.09871</cdr:y>
    </cdr:from>
    <cdr:to>
      <cdr:x>0.36788</cdr:x>
      <cdr:y>0.47117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-6526134" y="147397"/>
          <a:ext cx="963060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0.09871</cdr:y>
    </cdr:from>
    <cdr:to>
      <cdr:x>0.36788</cdr:x>
      <cdr:y>0.47117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-6526134" y="147397"/>
          <a:ext cx="963060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0.29878</cdr:x>
      <cdr:y>0.36746</cdr:y>
    </cdr:from>
    <cdr:to>
      <cdr:x>0.66666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782170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0.29878</cdr:x>
      <cdr:y>0.36746</cdr:y>
    </cdr:from>
    <cdr:to>
      <cdr:x>0.66666</cdr:x>
      <cdr:y>0.73992</cdr:y>
    </cdr:to>
    <cdr:sp macro="" textlink="">
      <cdr:nvSpPr>
        <cdr:cNvPr id="2" name="Текстово поле 1"/>
        <cdr:cNvSpPr txBox="1"/>
      </cdr:nvSpPr>
      <cdr:spPr>
        <a:xfrm xmlns:a="http://schemas.openxmlformats.org/drawingml/2006/main">
          <a:off x="782170" y="548680"/>
          <a:ext cx="963061" cy="556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общинско </a:t>
          </a:r>
        </a:p>
        <a:p xmlns:a="http://schemas.openxmlformats.org/drawingml/2006/main">
          <a:pPr algn="ctr"/>
          <a:r>
            <a:rPr lang="bg-BG" sz="800" b="1" dirty="0">
              <a:solidFill>
                <a:schemeClr val="bg1"/>
              </a:solidFill>
            </a:rPr>
            <a:t>финансиране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1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FECF2-6435-41C7-92C8-9C9594AACD4C}" type="datetimeFigureOut">
              <a:rPr lang="bg-BG" smtClean="0"/>
              <a:pPr/>
              <a:t>10.8.2026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4538"/>
            <a:ext cx="4956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24DE5-BB72-4070-86E3-5B43E3D80847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98516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>
              <a:solidFill>
                <a:srgbClr val="C00000"/>
              </a:solidFill>
            </a:endParaRP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766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51161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22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5488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25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97387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26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89827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28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82392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30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4333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31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364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7248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03584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32890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9585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0016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1053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00606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24DE5-BB72-4070-86E3-5B43E3D80847}" type="slidenum">
              <a:rPr lang="bg-BG" smtClean="0"/>
              <a:pPr/>
              <a:t>18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221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A487-8031-43C3-AD8B-EEAE66F737B2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E589B-2A8F-4819-B050-08F02E852509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8480-ED08-4CFB-A099-9B774FDABFB4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A1A2-8180-4DD5-8DDC-5D47992C69CA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035A-809A-4E90-BAAA-50E412DF6A42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2A94-8AC6-4A3E-904F-B843665F6DD1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65CF-F660-4B21-A762-84A157DB91A8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8321A-379C-444A-9237-623A94FD55E7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98FF1-EF0A-4778-9FEC-211DD75B682C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260EF-B049-42B9-A55C-2CA7C5F81242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5905E-0273-4AA1-9A9A-5F89A93C2B4A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8F0E4-A403-4F6E-8C8E-7B2EF1CF7042}" type="datetime1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obshtinaruse.bg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156" y="3581400"/>
            <a:ext cx="2645087" cy="275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nip Single Corner Rectangle 24"/>
          <p:cNvSpPr/>
          <p:nvPr/>
        </p:nvSpPr>
        <p:spPr>
          <a:xfrm>
            <a:off x="-23879" y="3697677"/>
            <a:ext cx="6553200" cy="3182153"/>
          </a:xfrm>
          <a:prstGeom prst="snip1Rect">
            <a:avLst>
              <a:gd name="adj" fmla="val 38326"/>
            </a:avLst>
          </a:prstGeom>
          <a:solidFill>
            <a:srgbClr val="00A7E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 dirty="0"/>
          </a:p>
        </p:txBody>
      </p:sp>
      <p:sp>
        <p:nvSpPr>
          <p:cNvPr id="2" name="Snip Single Corner Rectangle 1"/>
          <p:cNvSpPr/>
          <p:nvPr/>
        </p:nvSpPr>
        <p:spPr>
          <a:xfrm rot="10800000">
            <a:off x="2590800" y="-1"/>
            <a:ext cx="6553200" cy="3182153"/>
          </a:xfrm>
          <a:prstGeom prst="snip1Rect">
            <a:avLst>
              <a:gd name="adj" fmla="val 38326"/>
            </a:avLst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bg-BG" sz="3200" b="1" dirty="0">
              <a:solidFill>
                <a:srgbClr val="FFFFFF"/>
              </a:solidFill>
              <a:ea typeface="Times New Roman"/>
            </a:endParaRPr>
          </a:p>
        </p:txBody>
      </p:sp>
      <p:pic>
        <p:nvPicPr>
          <p:cNvPr id="6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34154"/>
            <a:ext cx="1898236" cy="304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-72444" y="4842479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u="sng" dirty="0">
                <a:solidFill>
                  <a:schemeClr val="bg1"/>
                </a:solidFill>
                <a:hlinkClick r:id="rId4"/>
              </a:rPr>
              <a:t>www.</a:t>
            </a:r>
            <a:r>
              <a:rPr lang="en-US" sz="3600" u="sng" dirty="0">
                <a:solidFill>
                  <a:schemeClr val="bg1"/>
                </a:solidFill>
                <a:hlinkClick r:id="rId4"/>
              </a:rPr>
              <a:t>obshtinaruse.bg</a:t>
            </a:r>
            <a:r>
              <a:rPr lang="bg-BG" sz="3600" dirty="0"/>
              <a:t>.</a:t>
            </a:r>
          </a:p>
          <a:p>
            <a:pPr algn="ctr">
              <a:spcAft>
                <a:spcPts val="0"/>
              </a:spcAft>
            </a:pPr>
            <a:r>
              <a:rPr lang="en-GB" sz="3600" b="1" dirty="0">
                <a:solidFill>
                  <a:srgbClr val="FFFFFF"/>
                </a:solidFill>
                <a:ea typeface="Times New Roman"/>
              </a:rPr>
              <a:t>www.free-spirit-city.eu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9362" y="448032"/>
            <a:ext cx="679607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bg-BG" sz="4800" b="1" dirty="0"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ea typeface="Times New Roman"/>
              </a:rPr>
              <a:t>ОБЩИНА РУСЕ</a:t>
            </a:r>
          </a:p>
          <a:p>
            <a:pPr algn="ctr">
              <a:spcAft>
                <a:spcPts val="0"/>
              </a:spcAft>
            </a:pPr>
            <a:r>
              <a:rPr lang="bg-BG" sz="4800" b="1" dirty="0"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ea typeface="Times New Roman"/>
              </a:rPr>
              <a:t>ПРОЕКТ ЗА БЮДЖЕТ 2026 г.</a:t>
            </a:r>
          </a:p>
        </p:txBody>
      </p:sp>
    </p:spTree>
    <p:extLst>
      <p:ext uri="{BB962C8B-B14F-4D97-AF65-F5344CB8AC3E}">
        <p14:creationId xmlns:p14="http://schemas.microsoft.com/office/powerpoint/2010/main" val="205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Акценти</a:t>
            </a:r>
            <a:r>
              <a:rPr lang="ru-RU" sz="2400" b="1" dirty="0">
                <a:solidFill>
                  <a:schemeClr val="bg1"/>
                </a:solidFill>
              </a:rPr>
              <a:t> в </a:t>
            </a:r>
            <a:r>
              <a:rPr lang="ru-RU" sz="2400" b="1" dirty="0" err="1">
                <a:solidFill>
                  <a:schemeClr val="bg1"/>
                </a:solidFill>
              </a:rPr>
              <a:t>Проектобюджет</a:t>
            </a:r>
            <a:r>
              <a:rPr lang="ru-RU" sz="2400" b="1" dirty="0">
                <a:solidFill>
                  <a:schemeClr val="bg1"/>
                </a:solidFill>
              </a:rPr>
              <a:t> 2026 г.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12436" y="1485133"/>
            <a:ext cx="8686800" cy="5144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bg-BG" sz="1800" b="1" u="sng" dirty="0">
              <a:solidFill>
                <a:schemeClr val="tx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Правоъгълник 7"/>
          <p:cNvSpPr/>
          <p:nvPr/>
        </p:nvSpPr>
        <p:spPr>
          <a:xfrm>
            <a:off x="212436" y="1734569"/>
            <a:ext cx="8893462" cy="5801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bg-BG" sz="16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ИНВЕСТИЦИОННА ПРОГРАМА от над 270 броя обекти, без финансираните с европейски средства </a:t>
            </a:r>
          </a:p>
          <a:p>
            <a:pPr algn="just"/>
            <a:r>
              <a:rPr lang="bg-BG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                  </a:t>
            </a:r>
            <a:endParaRPr lang="bg-BG" sz="8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благоустрояване на общински терен между ул. Цариград, механа Русе, гаражи,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бл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Мургаш и бл. Георги Димитров гр. Русе чрез Споразумение за финансиране от МРРБ за 305 000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лв. / 155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944 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основен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читалище „Васил Левски“, в т.ч. въвеждане на мерки за енергийна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ефективност и ограда чрез Споразумение за финансиране от МРРБ за 1 286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200 лв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./657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624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водопровод по бул. „Гоце Делчев“ от ул.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„Генерал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Котузов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“ до паметник „Русофили“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чрез Споразумение за финансиране от МРРБ за 1 000 000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лв./511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292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изпълнение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на СМР „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Изграждане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на нова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детска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ясла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чрез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Споразумение за финансиране от МРРБ за 3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981 200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лв./2 035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555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евро;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зграждане на Дневен център за  стари хора с ажурна ограда по регулационните линии на УПИ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III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за 1 587 850 лв./811 855 евро;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Изграждане на зони за паркиране по ул. „Киев“ от кръстовището с ул. „Братислава“ до входа на паркинга на бл. „Маестро </a:t>
            </a:r>
            <a:r>
              <a:rPr lang="bg-BG" sz="1400" dirty="0" err="1" smtClean="0">
                <a:solidFill>
                  <a:schemeClr val="accent1">
                    <a:lumMod val="75000"/>
                  </a:schemeClr>
                </a:solidFill>
              </a:rPr>
              <a:t>Аатанасов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“ за 187 900лв./96 072 евро;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и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нженеринг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„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Строително-ремонтни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дейности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благоустрояване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гребна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база за академично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гребане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в с.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Николово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, Община Русе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чрез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Споразумение за финансиране от МРРБ за 2 566 800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лв./1 312 384евро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варийно укрепване и възстановяване короната на язовирна стена на яз. Николово и на част от общински път;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мерки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за енергийна ефективност на ДГ "Зора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";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детска площадка за възрастова група от 3 до 12 г. в Младежки парк, парцел 147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облагородяване на входното пространство на жилищен комплекс Чародейка- Г-Юг, кв.604, на запад и на юг от бл.117 и бл.118, гр. Русе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bg-BG" sz="1400" dirty="0">
              <a:solidFill>
                <a:schemeClr val="tx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endParaRPr lang="en-US" sz="1400" dirty="0">
              <a:solidFill>
                <a:schemeClr val="tx2"/>
              </a:solidFill>
            </a:endParaRPr>
          </a:p>
          <a:p>
            <a:pPr>
              <a:lnSpc>
                <a:spcPct val="107000"/>
              </a:lnSpc>
            </a:pPr>
            <a:endParaRPr lang="bg-BG" sz="1400" dirty="0"/>
          </a:p>
        </p:txBody>
      </p:sp>
    </p:spTree>
    <p:extLst>
      <p:ext uri="{BB962C8B-B14F-4D97-AF65-F5344CB8AC3E}">
        <p14:creationId xmlns:p14="http://schemas.microsoft.com/office/powerpoint/2010/main" val="316504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Акценти</a:t>
            </a:r>
            <a:r>
              <a:rPr lang="ru-RU" sz="2400" b="1" dirty="0">
                <a:solidFill>
                  <a:schemeClr val="bg1"/>
                </a:solidFill>
              </a:rPr>
              <a:t> в </a:t>
            </a:r>
            <a:r>
              <a:rPr lang="ru-RU" sz="2400" b="1" dirty="0" err="1">
                <a:solidFill>
                  <a:schemeClr val="bg1"/>
                </a:solidFill>
              </a:rPr>
              <a:t>Проектобюджет</a:t>
            </a:r>
            <a:r>
              <a:rPr lang="ru-RU" sz="2400" b="1" dirty="0">
                <a:solidFill>
                  <a:schemeClr val="bg1"/>
                </a:solidFill>
              </a:rPr>
              <a:t> 2026 г.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12436" y="1485133"/>
            <a:ext cx="8686800" cy="5144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bg-BG" sz="1800" b="1" u="sng" dirty="0">
              <a:solidFill>
                <a:schemeClr val="tx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Правоъгълник 7"/>
          <p:cNvSpPr/>
          <p:nvPr/>
        </p:nvSpPr>
        <p:spPr>
          <a:xfrm>
            <a:off x="212436" y="1715308"/>
            <a:ext cx="889346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1600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bg-BG" b="1" dirty="0">
                <a:solidFill>
                  <a:schemeClr val="tx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bg-BG" sz="1600" b="1" u="sng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ИНВЕСТИЦИОННА ПРОГРАМА от над 270 броя обекти, без финансираните с европейски </a:t>
            </a:r>
            <a:r>
              <a:rPr lang="bg-BG" sz="1600" b="1" u="sng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средства</a:t>
            </a:r>
            <a:endParaRPr lang="en-US" sz="13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инвестиционен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проект за обект:  Основен ремонт на стадион Локомотив, зала "Борба"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проектиране и изграждане на присъединителен топлопровод и абонатна станция за сграда с идентификатор 63427.1.59 в Парк на Младежта и отклонение за покрито съоръжение за тенис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довеждащ водопровод и автоматизирана поливна система за крайбрежна ивица в района на ж.п. прелеза на </a:t>
            </a:r>
            <a:r>
              <a:rPr lang="bg-BG" sz="1400" dirty="0">
                <a:solidFill>
                  <a:schemeClr val="tx2"/>
                </a:solidFill>
              </a:rPr>
              <a:t>Речна гара до </a:t>
            </a:r>
            <a:r>
              <a:rPr lang="bg-BG" sz="1400" dirty="0" err="1">
                <a:solidFill>
                  <a:schemeClr val="tx2"/>
                </a:solidFill>
              </a:rPr>
              <a:t>ул</a:t>
            </a:r>
            <a:r>
              <a:rPr lang="bg-BG" sz="1400" dirty="0">
                <a:solidFill>
                  <a:schemeClr val="tx2"/>
                </a:solidFill>
              </a:rPr>
              <a:t>."Мостова", </a:t>
            </a:r>
            <a:r>
              <a:rPr lang="bg-BG" sz="1400" dirty="0" err="1">
                <a:solidFill>
                  <a:schemeClr val="tx2"/>
                </a:solidFill>
              </a:rPr>
              <a:t>гр.Русе</a:t>
            </a:r>
            <a:r>
              <a:rPr lang="en-US" sz="1400" dirty="0">
                <a:solidFill>
                  <a:schemeClr val="tx2"/>
                </a:solidFill>
              </a:rPr>
              <a:t>;</a:t>
            </a:r>
            <a:endParaRPr lang="bg-BG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правоъгълен фонтан пред общината, включително и инсталации“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изграждане на асансьор и платформа в сградата на Техникум по зърнопреработване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</a:rPr>
              <a:t>фасади и покрив на общинска сграда на ул. "Цариброд"№3/отдел Култура/</a:t>
            </a:r>
            <a:r>
              <a:rPr lang="en-US" sz="1400" dirty="0">
                <a:solidFill>
                  <a:schemeClr val="tx2"/>
                </a:solidFill>
              </a:rPr>
              <a:t>;</a:t>
            </a:r>
            <a:endParaRPr lang="bg-BG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</a:rPr>
              <a:t>надстрояване на съществуваща сграда с идентификатор 63427.2.1724.1 по КККР на гр. Русе,/ вкл. </a:t>
            </a:r>
            <a:r>
              <a:rPr lang="bg-BG" sz="1400" dirty="0" err="1">
                <a:solidFill>
                  <a:schemeClr val="tx2"/>
                </a:solidFill>
              </a:rPr>
              <a:t>kонструктивно</a:t>
            </a:r>
            <a:r>
              <a:rPr lang="bg-BG" sz="1400" dirty="0">
                <a:solidFill>
                  <a:schemeClr val="tx2"/>
                </a:solidFill>
              </a:rPr>
              <a:t> обследване/(бивше кино „Аврора“) – ИТП;</a:t>
            </a:r>
            <a:endParaRPr lang="en-US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</a:rPr>
              <a:t>изграждане на слънцезащитно съоръжение над детска площадка на площад "Батенберг";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</a:rPr>
              <a:t>изграждане на слънцезащитно съоръжение над детска площадка на площад "Дунав";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</a:rPr>
              <a:t>автоматична поливна система за тенис кортове;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400" dirty="0" err="1">
                <a:solidFill>
                  <a:schemeClr val="tx2"/>
                </a:solidFill>
              </a:rPr>
              <a:t>специализирана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метална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рампа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за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осигуряване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достъпна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среда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към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тенис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кортове</a:t>
            </a:r>
            <a:r>
              <a:rPr lang="en-AU" sz="1400" dirty="0">
                <a:solidFill>
                  <a:schemeClr val="tx2"/>
                </a:solidFill>
              </a:rPr>
              <a:t> в </a:t>
            </a:r>
            <a:r>
              <a:rPr lang="en-AU" sz="1400" dirty="0" err="1">
                <a:solidFill>
                  <a:schemeClr val="tx2"/>
                </a:solidFill>
              </a:rPr>
              <a:t>Парка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младежта</a:t>
            </a:r>
            <a:r>
              <a:rPr lang="en-AU" sz="1400" dirty="0">
                <a:solidFill>
                  <a:schemeClr val="tx2"/>
                </a:solidFill>
              </a:rPr>
              <a:t> и </a:t>
            </a:r>
            <a:r>
              <a:rPr lang="en-AU" sz="1400" dirty="0" err="1">
                <a:solidFill>
                  <a:schemeClr val="tx2"/>
                </a:solidFill>
              </a:rPr>
              <a:t>специализирана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метална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рампа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за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достъпна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среда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към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басейн</a:t>
            </a:r>
            <a:r>
              <a:rPr lang="en-AU" sz="1400" dirty="0">
                <a:solidFill>
                  <a:schemeClr val="tx2"/>
                </a:solidFill>
              </a:rPr>
              <a:t> в </a:t>
            </a:r>
            <a:r>
              <a:rPr lang="en-AU" sz="1400" dirty="0" err="1">
                <a:solidFill>
                  <a:schemeClr val="tx2"/>
                </a:solidFill>
              </a:rPr>
              <a:t>Спортно</a:t>
            </a:r>
            <a:r>
              <a:rPr lang="en-AU" sz="1400" dirty="0">
                <a:solidFill>
                  <a:schemeClr val="tx2"/>
                </a:solidFill>
              </a:rPr>
              <a:t> </a:t>
            </a:r>
            <a:r>
              <a:rPr lang="en-AU" sz="1400" dirty="0" err="1">
                <a:solidFill>
                  <a:schemeClr val="tx2"/>
                </a:solidFill>
              </a:rPr>
              <a:t>училище</a:t>
            </a:r>
            <a:endParaRPr lang="bg-BG" sz="1400" dirty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изграждане на улично осветление по ул. Прага (ПИ 63427.7.459) и ул. Орлово гнездо (ПИ 63427.7.453), ж.к. Изток, гр. Русе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спирков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навес в района на пътен възел Охлюва,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ж.к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Дружба 2, посока бул. "България„</a:t>
            </a:r>
          </a:p>
          <a:p>
            <a:pPr lvl="0"/>
            <a:endParaRPr lang="en-US" sz="1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59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Акценти</a:t>
            </a:r>
            <a:r>
              <a:rPr lang="ru-RU" sz="2400" b="1" dirty="0">
                <a:solidFill>
                  <a:schemeClr val="bg1"/>
                </a:solidFill>
              </a:rPr>
              <a:t> в </a:t>
            </a:r>
            <a:r>
              <a:rPr lang="ru-RU" sz="2400" b="1" dirty="0" err="1">
                <a:solidFill>
                  <a:schemeClr val="bg1"/>
                </a:solidFill>
              </a:rPr>
              <a:t>Проектобюджет</a:t>
            </a:r>
            <a:r>
              <a:rPr lang="ru-RU" sz="2400" b="1" dirty="0">
                <a:solidFill>
                  <a:schemeClr val="bg1"/>
                </a:solidFill>
              </a:rPr>
              <a:t> 2026 г.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0" y="1581276"/>
            <a:ext cx="8854289" cy="5162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 2026г. община Русе изпълнява 41 проекта с европейско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финансиране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 стойност </a:t>
            </a:r>
            <a:endParaRPr lang="bg-BG" sz="13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милиона евро.</a:t>
            </a: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Подобряване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енергийните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многофамилна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жилищна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сграда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Тиса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3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Лена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Боримечка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Ильо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войвода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Явор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Лисец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„Изгрев“, „Найден Киров“, </a:t>
            </a:r>
          </a:p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bg-BG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Марек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и „Космос“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гр. Русе;</a:t>
            </a:r>
            <a:endParaRPr lang="en-US" sz="13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LIFE22-IPC-BG-LIFE-SIP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CLIMA-SUMP - "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общ.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устойчива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градска</a:t>
            </a:r>
            <a:endParaRPr lang="ru-RU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мобилност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преход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климатично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неутрално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устойчиво на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климатичните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промени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общество;</a:t>
            </a: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Подкрепа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интегрирано градско развитие в 10-те градски общини-градска среда, култура и </a:t>
            </a:r>
          </a:p>
          <a:p>
            <a:pPr marL="0" indent="0" algn="just" defTabSz="0">
              <a:spcBef>
                <a:spcPts val="0"/>
              </a:spcBef>
              <a:buClr>
                <a:srgbClr val="93A299"/>
              </a:buClr>
              <a:buNone/>
              <a:defRPr/>
            </a:pP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икономическо развитие;</a:t>
            </a: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условия за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чрез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извършване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СМР,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мерки за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достъпна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и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обособяване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STEM пространства в ДГ "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Слънце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– гр. Русе;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Подобряване качеството на атмосферния въздух чрез изпълнение на мерки за озеленяване в градска среда,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„Околна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среда“ 2021-2027;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Прилагане на интегриран подход за сътрудничество чрез партньорство между община Русе, община Сливо поле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Общински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ЕАД;</a:t>
            </a:r>
          </a:p>
          <a:p>
            <a:pPr algn="just" defTabSz="0">
              <a:spcBef>
                <a:spcPts val="0"/>
              </a:spcBef>
              <a:buClr>
                <a:srgbClr val="93A299"/>
              </a:buClr>
              <a:defRPr/>
            </a:pP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Интегрирано развитие на булевардната инфраструктура и градски транспорт;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условия за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чрез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извършване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строително-ремонтни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дейности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внедряване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мерки за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достъпна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в 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общежитие на ПГСС "Ангел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Кънчев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– Образцов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Чифлик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02850" indent="-285750" algn="just">
              <a:buClr>
                <a:schemeClr val="accent1">
                  <a:lumMod val="75000"/>
                </a:schemeClr>
              </a:buClr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доставка 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оборудване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обзавеждане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Дом за стари хора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Възраждане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2850" indent="-285750" algn="just" defTabSz="0">
              <a:spcBef>
                <a:spcPts val="0"/>
              </a:spcBef>
              <a:buClr>
                <a:schemeClr val="accent1">
                  <a:lumMod val="75000"/>
                </a:schemeClr>
              </a:buClr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Иновативни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здравно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социални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услуги,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човешките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2850" indent="-285750" algn="just" defTabSz="0">
              <a:spcBef>
                <a:spcPts val="0"/>
              </a:spcBef>
              <a:buClr>
                <a:schemeClr val="accent1">
                  <a:lumMod val="75000"/>
                </a:schemeClr>
              </a:buClr>
              <a:defRPr/>
            </a:pP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  <a:r>
              <a:rPr lang="en-US" sz="1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2021-2027г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3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2850" indent="-285750" algn="just" defTabSz="0">
              <a:spcBef>
                <a:spcPts val="0"/>
              </a:spcBef>
              <a:buClr>
                <a:schemeClr val="accent1">
                  <a:lumMod val="75000"/>
                </a:schemeClr>
              </a:buClr>
              <a:defRPr/>
            </a:pPr>
            <a:r>
              <a:rPr lang="bg-BG" sz="13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bg-BG" sz="13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Резидентна грижа за пълнолетни лица с психически разстройства.</a:t>
            </a:r>
          </a:p>
          <a:p>
            <a:pPr marL="302850" indent="-285750" algn="just" defTabSz="0">
              <a:spcBef>
                <a:spcPts val="0"/>
              </a:spcBef>
              <a:buClr>
                <a:schemeClr val="accent1">
                  <a:lumMod val="75000"/>
                </a:schemeClr>
              </a:buClr>
              <a:defRPr/>
            </a:pPr>
            <a:r>
              <a:rPr lang="bg-BG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bg-BG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Изграждане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Международен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младежки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център</a:t>
            </a:r>
            <a:r>
              <a:rPr lang="ru-RU" sz="13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Русе;</a:t>
            </a:r>
          </a:p>
          <a:p>
            <a:pPr algn="just" defTabSz="0">
              <a:spcBef>
                <a:spcPts val="0"/>
              </a:spcBef>
              <a:buClr>
                <a:schemeClr val="accent1">
                  <a:lumMod val="75000"/>
                </a:schemeClr>
              </a:buClr>
              <a:defRPr/>
            </a:pPr>
            <a:endParaRPr lang="ru-RU" sz="13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endParaRPr lang="en-US" sz="13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083E8096-FA6D-BBF7-1FEC-210482D60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5108119"/>
            <a:ext cx="2195424" cy="1731552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A2C3EB0F-A092-8B6F-9CDE-48F8C4BD4A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0" y="1571377"/>
            <a:ext cx="1577144" cy="188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0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Картина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19" y="1800574"/>
            <a:ext cx="2337881" cy="3552092"/>
          </a:xfrm>
          <a:prstGeom prst="rect">
            <a:avLst/>
          </a:prstGeom>
        </p:spPr>
      </p:pic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pPr marL="109728" indent="0"/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bg-BG" sz="2400" b="1" dirty="0">
                <a:solidFill>
                  <a:schemeClr val="bg1"/>
                </a:solidFill>
              </a:rPr>
              <a:t>Бюджетни взаимоотношения с републиканския бюджет за 2026 г.</a:t>
            </a: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53642" y="1629508"/>
            <a:ext cx="8328357" cy="4726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ru-RU" sz="1800" b="1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ru-RU" sz="1800" b="1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84 563 542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евро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О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бща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субсидия за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делегираните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държавни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дейности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 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3 849 000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евро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 Обща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изравнителна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субсидия 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145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800 евро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 Трансфер за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зимно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поддържане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на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общински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пътища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 2 056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100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евро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Целева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субсидия за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капиталови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разходи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648 700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евро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-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Други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целеви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разходи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за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местни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дейности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8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ОБЩО: 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9</a:t>
            </a: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1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</a:t>
            </a: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263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</a:t>
            </a:r>
            <a:r>
              <a:rPr lang="bg-BG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142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евро</a:t>
            </a:r>
          </a:p>
          <a:p>
            <a:pPr lvl="8" algn="ctr">
              <a:spcAft>
                <a:spcPts val="600"/>
              </a:spcAft>
            </a:pPr>
            <a:endParaRPr lang="ru-RU" sz="7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endParaRPr lang="bg-BG" sz="2000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1" name="Право съединение 10"/>
          <p:cNvCxnSpPr/>
          <p:nvPr/>
        </p:nvCxnSpPr>
        <p:spPr>
          <a:xfrm flipV="1">
            <a:off x="95511" y="4983460"/>
            <a:ext cx="7074440" cy="228600"/>
          </a:xfrm>
          <a:prstGeom prst="line">
            <a:avLst/>
          </a:prstGeom>
          <a:ln w="28575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07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pPr marL="109728" indent="0"/>
            <a:r>
              <a:rPr lang="bg-BG" sz="2000" b="1" dirty="0">
                <a:solidFill>
                  <a:schemeClr val="bg1"/>
                </a:solidFill>
              </a:rPr>
              <a:t>МЕХАНИЗЪМ</a:t>
            </a:r>
            <a:br>
              <a:rPr lang="bg-BG" sz="2000" b="1" dirty="0">
                <a:solidFill>
                  <a:schemeClr val="bg1"/>
                </a:solidFill>
              </a:rPr>
            </a:br>
            <a:r>
              <a:rPr lang="bg-BG" sz="2000" b="1" dirty="0">
                <a:solidFill>
                  <a:schemeClr val="bg1"/>
                </a:solidFill>
              </a:rPr>
              <a:t>за финансиране на общините под формата на субсидии от републиканския бюджет  2026 г .</a:t>
            </a: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496762"/>
              </p:ext>
            </p:extLst>
          </p:nvPr>
        </p:nvGraphicFramePr>
        <p:xfrm>
          <a:off x="107503" y="1740980"/>
          <a:ext cx="9000243" cy="52389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964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1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9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57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28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ОБЩИНА</a:t>
                      </a:r>
                      <a:endParaRPr lang="bg-BG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БЮДЖЕТНИ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ВЗАИМО-ОТНОШЕНИЯ</a:t>
                      </a:r>
                      <a:endParaRPr lang="bg-BG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СУБСИДИИ</a:t>
                      </a:r>
                      <a:endParaRPr lang="bg-BG" sz="1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562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ОБЩА  СУБСИДИЯ 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ДЕЛЕГИРАНИТЕ ДЪРЖАВНИ ДЕЙНОСТИ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 г.</a:t>
                      </a:r>
                      <a:r>
                        <a:rPr lang="bg-BG" sz="12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bg-BG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84 563 542 евро</a:t>
                      </a:r>
                      <a:endParaRPr lang="bg-BG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ежемесечно </a:t>
                      </a:r>
                      <a:r>
                        <a:rPr lang="bg-BG" sz="12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bg-BG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bg-BG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5-о </a:t>
                      </a:r>
                      <a:r>
                        <a:rPr lang="bg-BG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число на текущия месец в размер една трета от тримесечното </a:t>
                      </a:r>
                      <a:r>
                        <a:rPr lang="bg-BG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разпределение,чл.54,</a:t>
                      </a:r>
                      <a:r>
                        <a:rPr lang="bg-BG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ал.1  </a:t>
                      </a:r>
                      <a:r>
                        <a:rPr lang="bg-BG" sz="1200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ЗДБРБ</a:t>
                      </a:r>
                      <a:endParaRPr lang="bg-BG" sz="1200" i="1" u="sng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ОБЩА ИЗРАВНИТЕЛНА СУБСИДИЯ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    Средствата са за местни дейности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2026</a:t>
                      </a: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г. 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- 3 849 000 евро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Ежемесечно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до 5-о число на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текущия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месец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равни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части за периода от август до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декември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За </a:t>
                      </a:r>
                      <a:r>
                        <a:rPr lang="ru-RU" sz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предходните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месеци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се </a:t>
                      </a:r>
                      <a:r>
                        <a:rPr lang="ru-RU" sz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прави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изравняване</a:t>
                      </a:r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ЦЕЛЕВА СУБСИДИЯ </a:t>
                      </a:r>
                      <a:r>
                        <a:rPr lang="bg-BG" sz="12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КАПИТАЛОВИ РАЗХОДИ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2026 г.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2 056 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100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 </a:t>
                      </a:r>
                    </a:p>
                  </a:txBody>
                  <a:tcPr marL="40451" marR="4045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4220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8740" algn="l"/>
                        </a:tabLst>
                        <a:defRPr/>
                      </a:pPr>
                      <a:r>
                        <a:rPr lang="ru-RU" sz="1200" i="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5-о число на </a:t>
                      </a:r>
                      <a:r>
                        <a:rPr lang="ru-RU" sz="1200" i="0" u="none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текущия</a:t>
                      </a:r>
                      <a:r>
                        <a:rPr lang="ru-RU" sz="1200" i="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i="0" u="none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месец</a:t>
                      </a:r>
                      <a:r>
                        <a:rPr lang="ru-RU" sz="1200" i="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i="0" u="none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въз</a:t>
                      </a:r>
                      <a:r>
                        <a:rPr lang="ru-RU" sz="1200" i="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основа на заявки 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2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3+</a:t>
                      </a: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4+5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+6+7</a:t>
                      </a:r>
                      <a:endParaRPr lang="bg-BG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7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1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РУСЕ</a:t>
                      </a:r>
                      <a:endParaRPr lang="bg-BG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2026 г.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91 263 142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i="0" u="non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Разпределени</a:t>
                      </a:r>
                      <a:r>
                        <a:rPr lang="bg-BG" sz="1200" i="0" u="non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bg-BG" sz="1200" i="0" u="non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тримесечия, както следва: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bg-BG" sz="1200" i="0" u="non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 - 30% =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bg-BG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25 369 063 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</a:t>
                      </a: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II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 - 25% = 21 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140 885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III</a:t>
                      </a:r>
                      <a:r>
                        <a:rPr lang="ru-RU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-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20% = 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16 912 709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IV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25% = 21 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140 885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евро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Трансфер за зимно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поддържане и </a:t>
                      </a:r>
                      <a:r>
                        <a:rPr lang="bg-BG" sz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снегопочистване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на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 общ. пътища – </a:t>
                      </a: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145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800 евро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Ежемесечно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до 5-о число на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текущия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месец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равни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части за периода от август до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декември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2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За предходните месеци се прави изравняване.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40451" marR="4045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</a:rPr>
                        <a:t>ДРУГИ ЦЕЛЕВИ РАЗХОДИ ЗА МЕСТНИ ДЕЙНОСТИ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648 700 </a:t>
                      </a: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евро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Ежемесечно</a:t>
                      </a:r>
                      <a:r>
                        <a:rPr lang="bg-BG" sz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 до 5-то число на текущия месец на равни </a:t>
                      </a:r>
                      <a:r>
                        <a:rPr lang="bg-BG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части за периода от август до декември.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ea typeface="Times New Roman"/>
                        </a:rPr>
                        <a:t>За предходните месеци се прави изравняване. </a:t>
                      </a:r>
                      <a:endParaRPr lang="bg-BG" sz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bg-BG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bg-BG" sz="12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bg-BG" sz="12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bg-BG" sz="1200" dirty="0">
                        <a:solidFill>
                          <a:srgbClr val="C0000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0451" marR="4045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2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pPr marL="109728" indent="0"/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bg-BG" sz="3600" b="1" dirty="0">
                <a:solidFill>
                  <a:schemeClr val="bg1"/>
                </a:solidFill>
              </a:rPr>
              <a:t>ПРИХОДИ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Контейнер за съдържание 1"/>
          <p:cNvSpPr txBox="1">
            <a:spLocks/>
          </p:cNvSpPr>
          <p:nvPr/>
        </p:nvSpPr>
        <p:spPr>
          <a:xfrm>
            <a:off x="533400" y="1676400"/>
            <a:ext cx="7772400" cy="5029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Имуществени и други данъци                              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         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	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Неданъчни приходи                                           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      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	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               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Приходи от концесии                                              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       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</a:t>
            </a:r>
          </a:p>
          <a:p>
            <a:pPr lvl="0">
              <a:buClr>
                <a:srgbClr val="93A299"/>
              </a:buClr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Постъпления от продажба на </a:t>
            </a: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нефинансови активи, в т.ч.</a:t>
            </a:r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             </a:t>
            </a:r>
            <a:endParaRPr lang="bg-BG" sz="12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lvl="0" indent="0">
              <a:buClr>
                <a:srgbClr val="93A299"/>
              </a:buClr>
              <a:buNone/>
              <a:defRPr/>
            </a:pP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 от приватизация </a:t>
            </a: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112 484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	  </a:t>
            </a:r>
          </a:p>
          <a:p>
            <a:pPr marL="0" lvl="0" indent="0">
              <a:buClr>
                <a:srgbClr val="93A299"/>
              </a:buClr>
              <a:buNone/>
              <a:defRPr/>
            </a:pP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-   Дарения от страната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                         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Бюджетни взаимоотношения                                        	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                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А.</a:t>
            </a:r>
            <a:r>
              <a:rPr kumimoji="0" lang="bg-BG" sz="12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Трансфери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в т.ч.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				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bg-BG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с Централния бюджет             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			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			 </a:t>
            </a:r>
            <a:endParaRPr kumimoji="0" lang="bg-BG" sz="1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</a:endParaRP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kumimoji="0" lang="bg-BG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получени трансфери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			</a:t>
            </a:r>
            <a:endParaRPr kumimoji="0" lang="bg-BG" sz="12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bg-BG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 предоставени трансфери                 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		</a:t>
            </a:r>
            <a:r>
              <a:rPr kumimoji="0" lang="bg-BG" sz="1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                         </a:t>
            </a: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kumimoji="0" lang="bg-BG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</a:t>
            </a:r>
            <a:r>
              <a:rPr kumimoji="0" lang="bg-BG" sz="1200" b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в т.ч.</a:t>
            </a: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по проекти (-) </a:t>
            </a:r>
            <a:r>
              <a:rPr lang="bg-BG" sz="1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2</a:t>
            </a:r>
            <a:r>
              <a:rPr lang="bg-BG" sz="1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090 928лв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</a:t>
            </a: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kumimoji="0" lang="bg-BG" sz="12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         </a:t>
            </a:r>
            <a:r>
              <a:rPr kumimoji="0" lang="bg-BG" sz="1200" b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Драматичен театър „Сава Огнянов“ (-) 51</a:t>
            </a:r>
            <a:r>
              <a:rPr kumimoji="0" lang="bg-BG" sz="1200" b="1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129 евро</a:t>
            </a:r>
            <a:endParaRPr kumimoji="0" lang="bg-BG" sz="1200" b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Държавна опера (-) 51 129 евро</a:t>
            </a: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kumimoji="0" lang="bg-BG" sz="1200" b="1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        Държавен куклен театър (-) </a:t>
            </a:r>
            <a:r>
              <a:rPr lang="bg-BG" sz="1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46</a:t>
            </a:r>
            <a:r>
              <a:rPr kumimoji="0" lang="bg-BG" sz="1200" b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016 </a:t>
            </a:r>
            <a:r>
              <a:rPr kumimoji="0" lang="bg-BG" sz="1200" b="1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евро</a:t>
            </a:r>
          </a:p>
          <a:p>
            <a:pPr marL="109728" lvl="0" indent="0">
              <a:buClr>
                <a:srgbClr val="93A299"/>
              </a:buClr>
              <a:buNone/>
              <a:defRPr/>
            </a:pPr>
            <a:r>
              <a:rPr lang="bg-BG" sz="1200" b="1" dirty="0">
                <a:solidFill>
                  <a:srgbClr val="FF0000"/>
                </a:solidFill>
                <a:latin typeface="+mj-lt"/>
              </a:rPr>
              <a:t>   </a:t>
            </a: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Б. Временни безлихвени заеми                                                                                                                         </a:t>
            </a:r>
            <a:endParaRPr kumimoji="0" lang="bg-BG" sz="1200" b="1" u="none" strike="noStrike" kern="1200" cap="none" spc="0" normalizeH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Финансиране на бюджетното салдо                   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		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</a:rPr>
              <a:t>    	                 </a:t>
            </a: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</a:rPr>
              <a:t>  в т.ч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. получени дългосрочни</a:t>
            </a:r>
            <a:r>
              <a:rPr kumimoji="0" lang="bg-BG" sz="12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заеми от банки </a:t>
            </a: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/1 171 182 евро/;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погашения на дългосрочен заем 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/-/1 005 421 евро;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средства от сметки от ЕС /-/1 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310 223 евро;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чужди средства 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/-/7 396лв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.; 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погашения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по финансов лизинг </a:t>
            </a:r>
            <a:endParaRPr kumimoji="0" lang="bg-BG" sz="1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  <a:p>
            <a:pPr marL="10972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/-/199 519 евро;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за възстановяване от РИОСВ</a:t>
            </a:r>
            <a:r>
              <a:rPr kumimoji="0" lang="bg-BG" sz="12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bg-BG" sz="1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1 274 823 евро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и преходен остатък </a:t>
            </a:r>
            <a:r>
              <a:rPr kumimoji="0" lang="bg-BG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33 086 227 евро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Контейнер за съдържание 1"/>
          <p:cNvSpPr txBox="1">
            <a:spLocks/>
          </p:cNvSpPr>
          <p:nvPr/>
        </p:nvSpPr>
        <p:spPr>
          <a:xfrm>
            <a:off x="6019800" y="1676400"/>
            <a:ext cx="1890464" cy="5037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None/>
              <a:tabLst/>
              <a:defRPr/>
            </a:pPr>
            <a:r>
              <a:rPr kumimoji="0" lang="bg-BG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+mj-lt"/>
              </a:rPr>
              <a:t>16 007 016 </a:t>
            </a:r>
            <a:r>
              <a:rPr lang="bg-BG" sz="12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евро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+mj-lt"/>
            </a:endParaRPr>
          </a:p>
          <a:p>
            <a:pPr mar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18 200 053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35 090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</a:p>
          <a:p>
            <a:pPr mar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4 350 938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</a:p>
          <a:p>
            <a:pPr marL="0" lvl="0" indent="0" algn="r">
              <a:buClr>
                <a:srgbClr val="93A299"/>
              </a:buClr>
              <a:buNone/>
              <a:defRPr/>
            </a:pPr>
            <a:endParaRPr lang="bg-BG" sz="1200" b="1" dirty="0">
              <a:solidFill>
                <a:srgbClr val="FF0000"/>
              </a:solidFill>
              <a:latin typeface="+mj-lt"/>
            </a:endParaRPr>
          </a:p>
          <a:p>
            <a:pPr marL="0" lv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48 778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kumimoji="0" lang="bg-BG" sz="1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+mj-lt"/>
            </a:endParaRPr>
          </a:p>
          <a:p>
            <a:pPr marL="0" marR="0" indent="0" algn="r" fontAlgn="auto">
              <a:spcAft>
                <a:spcPts val="0"/>
              </a:spcAft>
              <a:buClr>
                <a:srgbClr val="93A299"/>
              </a:buClr>
              <a:buNone/>
              <a:tabLst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88 452 962</a:t>
            </a:r>
            <a:r>
              <a:rPr lang="en-US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</a:p>
          <a:p>
            <a:pPr marL="109728" indent="0" algn="r">
              <a:buClr>
                <a:srgbClr val="93A299"/>
              </a:buClr>
              <a:buNone/>
              <a:defRPr/>
            </a:pPr>
            <a:r>
              <a:rPr kumimoji="0" lang="bg-BG" sz="12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j-lt"/>
              </a:rPr>
              <a:t>88 617 601 </a:t>
            </a:r>
            <a:r>
              <a:rPr lang="bg-BG" sz="12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kumimoji="0" lang="bg-BG" sz="120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+mj-lt"/>
            </a:endParaRPr>
          </a:p>
          <a:p>
            <a:pPr marL="109728" indent="0" algn="r">
              <a:buClr>
                <a:srgbClr val="93A299"/>
              </a:buClr>
              <a:buNone/>
              <a:defRPr/>
            </a:pPr>
            <a:r>
              <a:rPr kumimoji="0" lang="bg-BG" sz="12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j-lt"/>
              </a:rPr>
              <a:t>91 261 978</a:t>
            </a:r>
            <a:r>
              <a:rPr kumimoji="0" lang="en-US" sz="12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j-lt"/>
              </a:rPr>
              <a:t> </a:t>
            </a:r>
            <a:r>
              <a:rPr lang="bg-BG" sz="12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kumimoji="0" lang="bg-BG" sz="120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+mj-lt"/>
            </a:endParaRPr>
          </a:p>
          <a:p>
            <a:pPr marL="109728" indent="0" algn="r">
              <a:buClr>
                <a:srgbClr val="93A299"/>
              </a:buClr>
              <a:buNone/>
              <a:defRPr/>
            </a:pPr>
            <a:r>
              <a:rPr kumimoji="0" lang="bg-BG" sz="12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j-lt"/>
              </a:rPr>
              <a:t>35 790 </a:t>
            </a:r>
            <a:r>
              <a:rPr lang="bg-BG" sz="12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kumimoji="0" lang="bg-BG" sz="120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+mj-lt"/>
            </a:endParaRPr>
          </a:p>
          <a:p>
            <a:pPr marL="109728" indent="0" algn="r">
              <a:buClr>
                <a:srgbClr val="93A299"/>
              </a:buClr>
              <a:buNone/>
              <a:defRPr/>
            </a:pPr>
            <a:r>
              <a:rPr kumimoji="0" lang="bg-BG" sz="1200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+mj-lt"/>
              </a:rPr>
              <a:t>(-)2 680 167 </a:t>
            </a:r>
            <a:r>
              <a:rPr lang="bg-BG" sz="1200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kumimoji="0" lang="bg-BG" sz="120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uLnTx/>
              <a:uFillTx/>
              <a:latin typeface="+mj-lt"/>
            </a:endParaRPr>
          </a:p>
          <a:p>
            <a:pPr marL="109728" indent="0" algn="r">
              <a:buClr>
                <a:srgbClr val="93A299"/>
              </a:buClr>
              <a:buNone/>
              <a:defRPr/>
            </a:pPr>
            <a:r>
              <a:rPr kumimoji="0" lang="bg-BG" sz="12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+mj-lt"/>
              </a:rPr>
              <a:t> </a:t>
            </a:r>
          </a:p>
          <a:p>
            <a:pPr marL="109728" indent="0" algn="r">
              <a:buClr>
                <a:srgbClr val="93A299"/>
              </a:buClr>
              <a:buNone/>
              <a:defRPr/>
            </a:pPr>
            <a:endParaRPr kumimoji="0" lang="bg-BG" sz="120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+mj-lt"/>
            </a:endParaRPr>
          </a:p>
          <a:p>
            <a:pPr marL="109728" indent="0" algn="r">
              <a:buClr>
                <a:srgbClr val="93A299"/>
              </a:buClr>
              <a:buNone/>
              <a:defRPr/>
            </a:pPr>
            <a:endParaRPr lang="bg-BG" sz="1200" i="1" dirty="0">
              <a:solidFill>
                <a:srgbClr val="FF0000"/>
              </a:solidFill>
              <a:latin typeface="+mj-lt"/>
            </a:endParaRPr>
          </a:p>
          <a:p>
            <a:pPr marL="0" lvl="0" indent="0" algn="r">
              <a:buClr>
                <a:srgbClr val="93A299"/>
              </a:buClr>
              <a:buNone/>
              <a:defRPr/>
            </a:pPr>
            <a:endParaRPr lang="bg-BG" sz="1200" b="1" dirty="0">
              <a:solidFill>
                <a:srgbClr val="FF0000"/>
              </a:solidFill>
              <a:latin typeface="+mj-lt"/>
            </a:endParaRPr>
          </a:p>
          <a:p>
            <a:pPr marL="0" lv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(-)164 639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</a:p>
          <a:p>
            <a:pPr marL="0" lvl="0" indent="0" algn="r">
              <a:buClr>
                <a:srgbClr val="93A299"/>
              </a:buClr>
              <a:buNone/>
              <a:defRPr/>
            </a:pPr>
            <a:r>
              <a:rPr lang="bg-BG" sz="1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32 687 559 </a:t>
            </a:r>
            <a:r>
              <a:rPr lang="bg-BG" sz="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евро</a:t>
            </a:r>
            <a:endParaRPr lang="bg-BG" sz="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46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ъгълник 24"/>
          <p:cNvSpPr/>
          <p:nvPr/>
        </p:nvSpPr>
        <p:spPr>
          <a:xfrm>
            <a:off x="0" y="0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Текстово поле 13"/>
          <p:cNvSpPr txBox="1"/>
          <p:nvPr/>
        </p:nvSpPr>
        <p:spPr>
          <a:xfrm>
            <a:off x="755576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11" name="Правоъгълник 16"/>
          <p:cNvSpPr/>
          <p:nvPr/>
        </p:nvSpPr>
        <p:spPr>
          <a:xfrm>
            <a:off x="76200" y="1679226"/>
            <a:ext cx="8991599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държавно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финансиране се прилагат единни стандарти за делегираната от държавата дейност „Общинска администрация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”</a:t>
            </a:r>
            <a:endParaRPr lang="bg-BG" sz="1600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 местните дейности са планирани средства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за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възнаграждения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и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издръжка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на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общинска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администрация в гр.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Русе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и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кметствата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, на общински съвет и обществен посредник:</a:t>
            </a:r>
          </a:p>
          <a:p>
            <a:pPr marL="742950" lvl="1" indent="-285750" algn="just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Възнаграждения, осигурителни вноски и издръжка на </a:t>
            </a:r>
          </a:p>
          <a:p>
            <a:pPr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общинска администрация и кметства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                 	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4 095 718</a:t>
            </a:r>
            <a:r>
              <a:rPr lang="bg-BG" sz="16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евро</a:t>
            </a:r>
          </a:p>
          <a:p>
            <a:pPr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в т.ч.</a:t>
            </a:r>
          </a:p>
          <a:p>
            <a:pPr lvl="1"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- представителни разходи на общината 	 	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46 016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-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стипендии за 3-ма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студенти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по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Наредба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17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                       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16 745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- еднократни помощи по Наредба №21                       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18 304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	- подпомагане почивка на дете в приемно семейство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5 215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 помощ за всяко новородено дете                                                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92 033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- награда „Русе“                                                                                              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282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-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награда „Русе – 21 век“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                                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                   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679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lvl="1" algn="just"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	- звание „Почетен гражданин на гр. Русе“, </a:t>
            </a:r>
            <a:r>
              <a:rPr lang="bg-BG" sz="1600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плакет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„Русе“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и др.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Възнаграждения и издръжка на общински съветници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634 708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Възнаграждения и издръжка на обществен посредник         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51 484 евро</a:t>
            </a:r>
          </a:p>
          <a:p>
            <a:pPr lvl="1">
              <a:buClr>
                <a:srgbClr val="073E87"/>
              </a:buClr>
            </a:pPr>
            <a:endParaRPr lang="bg-BG" sz="1600" b="1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1" algn="just">
              <a:buClr>
                <a:srgbClr val="073E87"/>
              </a:buClr>
            </a:pPr>
            <a:endParaRPr lang="bg-BG" sz="1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138759" cy="1485132"/>
          </a:xfrm>
        </p:spPr>
        <p:txBody>
          <a:bodyPr>
            <a:noAutofit/>
          </a:bodyPr>
          <a:lstStyle/>
          <a:p>
            <a:pPr algn="l"/>
            <a:r>
              <a:rPr lang="bg-BG" sz="2000" b="1" dirty="0">
                <a:solidFill>
                  <a:schemeClr val="bg1"/>
                </a:solidFill>
                <a:cs typeface="Arial" panose="020B0604020202020204" pitchFamily="34" charset="0"/>
              </a:rPr>
              <a:t/>
            </a:r>
            <a:br>
              <a:rPr lang="bg-BG" sz="20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Функция „Общи държавни служби“   </a:t>
            </a:r>
            <a:r>
              <a:rPr lang="bg-BG" sz="2000" b="1" dirty="0" smtClean="0">
                <a:solidFill>
                  <a:schemeClr val="bg1"/>
                </a:solidFill>
                <a:ea typeface="+mn-ea"/>
                <a:cs typeface="+mn-cs"/>
              </a:rPr>
              <a:t>10 512 789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евро</a:t>
            </a:r>
            <a:b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</a:b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      в т.ч. държавно финансиране </a:t>
            </a:r>
            <a:r>
              <a:rPr lang="en-US" sz="2000" b="1" dirty="0">
                <a:solidFill>
                  <a:schemeClr val="bg1"/>
                </a:solidFill>
                <a:ea typeface="+mn-ea"/>
                <a:cs typeface="+mn-cs"/>
              </a:rPr>
              <a:t>  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  </a:t>
            </a:r>
            <a:r>
              <a:rPr lang="en-US" sz="2000" b="1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  </a:t>
            </a:r>
            <a:r>
              <a:rPr lang="bg-BG" sz="2000" b="1" dirty="0" smtClean="0">
                <a:solidFill>
                  <a:schemeClr val="bg1"/>
                </a:solidFill>
                <a:ea typeface="+mn-ea"/>
                <a:cs typeface="+mn-cs"/>
              </a:rPr>
              <a:t>   5 730</a:t>
            </a:r>
            <a:r>
              <a:rPr lang="en-US" sz="2000" b="1" dirty="0" smtClean="0">
                <a:solidFill>
                  <a:schemeClr val="bg1"/>
                </a:solidFill>
                <a:ea typeface="+mn-ea"/>
                <a:cs typeface="+mn-cs"/>
              </a:rPr>
              <a:t> </a:t>
            </a:r>
            <a:r>
              <a:rPr lang="bg-BG" sz="2000" b="1" dirty="0" smtClean="0">
                <a:solidFill>
                  <a:schemeClr val="bg1"/>
                </a:solidFill>
                <a:ea typeface="+mn-ea"/>
                <a:cs typeface="+mn-cs"/>
              </a:rPr>
              <a:t>879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евро</a:t>
            </a:r>
            <a:b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</a:b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                общинско финансиране </a:t>
            </a:r>
            <a:r>
              <a:rPr lang="en-US" sz="2000" b="1" dirty="0">
                <a:solidFill>
                  <a:schemeClr val="bg1"/>
                </a:solidFill>
                <a:ea typeface="+mn-ea"/>
                <a:cs typeface="+mn-cs"/>
              </a:rPr>
              <a:t>     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    </a:t>
            </a:r>
            <a:r>
              <a:rPr lang="bg-BG" sz="2000" b="1" dirty="0" smtClean="0">
                <a:solidFill>
                  <a:schemeClr val="bg1"/>
                </a:solidFill>
                <a:ea typeface="+mn-ea"/>
                <a:cs typeface="+mn-cs"/>
              </a:rPr>
              <a:t>  4 781 910 </a:t>
            </a:r>
            <a:r>
              <a:rPr lang="bg-BG" sz="2000" b="1" dirty="0">
                <a:solidFill>
                  <a:schemeClr val="bg1"/>
                </a:solidFill>
                <a:ea typeface="+mn-ea"/>
                <a:cs typeface="+mn-cs"/>
              </a:rPr>
              <a:t>евро</a:t>
            </a:r>
            <a:r>
              <a:rPr lang="ru-RU" sz="2000" b="1" dirty="0">
                <a:solidFill>
                  <a:schemeClr val="bg1"/>
                </a:solidFill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schemeClr val="bg1"/>
                </a:solidFill>
                <a:ea typeface="+mn-ea"/>
                <a:cs typeface="+mn-cs"/>
              </a:rPr>
            </a:br>
            <a:endParaRPr lang="bg-BG" sz="20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  <p:graphicFrame>
        <p:nvGraphicFramePr>
          <p:cNvPr id="8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842311"/>
              </p:ext>
            </p:extLst>
          </p:nvPr>
        </p:nvGraphicFramePr>
        <p:xfrm>
          <a:off x="6582561" y="169807"/>
          <a:ext cx="2083932" cy="1258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Текстово поле 1"/>
          <p:cNvSpPr txBox="1"/>
          <p:nvPr/>
        </p:nvSpPr>
        <p:spPr>
          <a:xfrm>
            <a:off x="7467600" y="381000"/>
            <a:ext cx="828267" cy="36452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</p:spTree>
    <p:extLst>
      <p:ext uri="{BB962C8B-B14F-4D97-AF65-F5344CB8AC3E}">
        <p14:creationId xmlns:p14="http://schemas.microsoft.com/office/powerpoint/2010/main" val="224711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0" y="0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9488"/>
            <a:ext cx="64770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Функция „Отбрана и сигурност“    	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763 411 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   в т.ч. държавно финансиране 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       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561 588 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             общинско финансиране 	  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201 823</a:t>
            </a:r>
            <a:r>
              <a:rPr lang="en-US" sz="1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евро</a:t>
            </a:r>
            <a:endParaRPr lang="ru-RU" sz="1800" b="1" dirty="0">
              <a:solidFill>
                <a:srgbClr val="FFFFFF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8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264357"/>
              </p:ext>
            </p:extLst>
          </p:nvPr>
        </p:nvGraphicFramePr>
        <p:xfrm>
          <a:off x="6526134" y="0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Текстово поле 1"/>
          <p:cNvSpPr txBox="1"/>
          <p:nvPr/>
        </p:nvSpPr>
        <p:spPr>
          <a:xfrm>
            <a:off x="7781793" y="147394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20" name="Правоъгълник 19"/>
          <p:cNvSpPr/>
          <p:nvPr/>
        </p:nvSpPr>
        <p:spPr>
          <a:xfrm>
            <a:off x="0" y="1752600"/>
            <a:ext cx="896448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Държавното финансиране осигурява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 за:</a:t>
            </a:r>
          </a:p>
          <a:p>
            <a:pPr marL="171450" indent="-171450">
              <a:buClr>
                <a:srgbClr val="073E87"/>
              </a:buClr>
              <a:buFont typeface="Arial" panose="020B0604020202020204" pitchFamily="34" charset="0"/>
              <a:buChar char="•"/>
            </a:pPr>
            <a:endParaRPr lang="bg-BG" sz="1500" dirty="0">
              <a:solidFill>
                <a:srgbClr val="C00000"/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Заплати и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осигурителни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плащания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6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бр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щатен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персонал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(5 бр. техници на пунктове за управление и 1 бр. секретар на Местната комисия за борба с трафика на хора)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5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бр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нещатни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денонощни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дежурни</a:t>
            </a:r>
            <a:endParaRPr lang="bg-BG" sz="1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628650" lvl="1" indent="-171450" algn="just">
              <a:buClr>
                <a:srgbClr val="073E87"/>
              </a:buClr>
              <a:buFont typeface="Arial" panose="020B0604020202020204" pitchFamily="34" charset="0"/>
              <a:buChar char="•"/>
            </a:pPr>
            <a:endParaRPr lang="bg-BG" sz="1500" dirty="0">
              <a:solidFill>
                <a:srgbClr val="C00000"/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Материално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стимулиране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24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бр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обществени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възпитатели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на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членовете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Местната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комисия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борба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противообществените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прояви на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малолетни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непълнолетни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(МКБППМН)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издръжка</a:t>
            </a:r>
          </a:p>
          <a:p>
            <a:pPr lvl="1" algn="just">
              <a:buClr>
                <a:srgbClr val="073E87"/>
              </a:buClr>
            </a:pPr>
            <a:endParaRPr lang="bg-BG" sz="1500" dirty="0">
              <a:solidFill>
                <a:srgbClr val="C00000"/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атериална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издръжка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военен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отчет;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детска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педагогическа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стая;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районни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инспектори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дейности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по плана за защита при бедствия;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застраховки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обучения, и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спасителни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мероприятия на лица от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доброволните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формирования.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средства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осигурени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азходи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превантивна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дейност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намаляване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вредните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последици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от </a:t>
            </a:r>
            <a:r>
              <a:rPr lang="ru-RU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кризи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бедствия и аварии 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-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фонд „Бедствия и аварии” – 33 249 евро;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за дейността на Местната комисия за борба с трафика на хора; поддържане на системата за контрол на водните нива; разходи за действия по сигнали за влечуги и опасни насекоми</a:t>
            </a:r>
            <a:endParaRPr lang="ru-RU" sz="1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500" b="1" u="sn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Превантивни дейности 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– осигуряване проводимостта на речното корито на р. Русенски лом в границите на урбанизирана територия – етап 2; </a:t>
            </a:r>
          </a:p>
        </p:txBody>
      </p:sp>
    </p:spTree>
    <p:extLst>
      <p:ext uri="{BB962C8B-B14F-4D97-AF65-F5344CB8AC3E}">
        <p14:creationId xmlns:p14="http://schemas.microsoft.com/office/powerpoint/2010/main" val="200685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0" y="0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9488"/>
            <a:ext cx="66294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prstClr val="white"/>
                </a:solidFill>
                <a:latin typeface="Arial"/>
              </a:rPr>
              <a:t>Функция „Образование“                           </a:t>
            </a:r>
            <a:r>
              <a:rPr lang="bg-BG" sz="1800" b="1" dirty="0" smtClean="0">
                <a:solidFill>
                  <a:prstClr val="white"/>
                </a:solidFill>
                <a:latin typeface="Arial"/>
              </a:rPr>
              <a:t>  56 185 668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      в т.ч. държавно финансиране          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  55 606 920</a:t>
            </a:r>
            <a:r>
              <a:rPr lang="en-US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                общинско финансиране 	     </a:t>
            </a:r>
            <a:r>
              <a:rPr lang="en-US" sz="1800" b="1" dirty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578 748</a:t>
            </a:r>
            <a:r>
              <a:rPr lang="en-US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  <a:endParaRPr lang="ru-RU" sz="1800" b="1" dirty="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9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455028"/>
              </p:ext>
            </p:extLst>
          </p:nvPr>
        </p:nvGraphicFramePr>
        <p:xfrm>
          <a:off x="6526134" y="-5680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Текстово поле 1"/>
          <p:cNvSpPr txBox="1"/>
          <p:nvPr/>
        </p:nvSpPr>
        <p:spPr>
          <a:xfrm>
            <a:off x="7549907" y="703548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12" name="Правоъгълник 11"/>
          <p:cNvSpPr/>
          <p:nvPr/>
        </p:nvSpPr>
        <p:spPr>
          <a:xfrm>
            <a:off x="1" y="1485132"/>
            <a:ext cx="8991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endParaRPr lang="bg-BG" sz="1600" dirty="0">
              <a:latin typeface="+mj-lt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Предоставените от държавата средства за тази функция осигуряват:</a:t>
            </a: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Възнаграждения, осигурителни вноски, средства за безопасни и здравословни условия на труд на персонала и издръжка за: 2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970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в целодневни групи за задължително предучилищно образование;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55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в полудневна група за задължително предучилищно образование;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16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в специална група в детска градина; 162 деца в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яслена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целодневна група в ДГ и училище;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100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в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яслена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група;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849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от  2-4 годишна възраст в целодневна група; за подготвителна полудневна група; </a:t>
            </a: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Стандарт за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10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451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 в общообразователните училища,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63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 в средношколско общежитие,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107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 в ЦСОП (училище „П. Берон”),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553 ученици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от професионални гимназии и паралелки за професионална подготовка;</a:t>
            </a: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Осигурени са  целево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201 488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стипендии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365 680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индивидуална форма на обучение 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70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ученици,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37 170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самостоятелна форма на обучение 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63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ученици,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636 962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осигуряване на целодневна организация на учебния ден за обхванатите 4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903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ученици,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805 918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добавка за подпомагане храненето на децата от подготвителните групи и учениците от І до ІV клас;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199 998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допълващ стандарт за материална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база;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48 880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допълващ стандарт за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32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 в комбинирана форма 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обучение и други;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Допълващ стандарт за поддръжка на автобуси, предоставени на училищата за осигуряване на транспорт на деца и ученици -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14 084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;</a:t>
            </a: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Норматив за издръжка на дете в общинска ДГ или общинско училище, включващ компенсиране отпадането на съответните такси по ЗМДТ –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2 295 975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евро;</a:t>
            </a: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Държавни средства за дейности за развитие на интересите, способностите, компетентностите и изявата в областта на науките, технологиите, изкуствата и спорта на децата и учениците, осъществявани от центровете за подкрепа за личностно развитие и специализирани обслужващи звена  -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715 793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евро.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endParaRPr lang="bg-BG" sz="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07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0" y="0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1" y="29488"/>
            <a:ext cx="6717347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prstClr val="white"/>
                </a:solidFill>
                <a:latin typeface="Arial"/>
              </a:rPr>
              <a:t>Функция „Образование“                          </a:t>
            </a:r>
            <a:r>
              <a:rPr lang="bg-BG" sz="1800" b="1" dirty="0" smtClean="0">
                <a:solidFill>
                  <a:prstClr val="white"/>
                </a:solidFill>
                <a:latin typeface="Arial"/>
              </a:rPr>
              <a:t>   56 185 668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      в т.ч. държавно финансиране          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  55 606 920</a:t>
            </a:r>
            <a:r>
              <a:rPr lang="en-US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                общинско финансиране 	     </a:t>
            </a:r>
            <a:r>
              <a:rPr lang="en-US" sz="1800" b="1" dirty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578 748</a:t>
            </a:r>
            <a:r>
              <a:rPr lang="en-US" sz="1800" b="1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евро</a:t>
            </a:r>
            <a:endParaRPr lang="ru-RU" sz="1800" b="1" dirty="0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4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878525"/>
              </p:ext>
            </p:extLst>
          </p:nvPr>
        </p:nvGraphicFramePr>
        <p:xfrm>
          <a:off x="6526134" y="-5680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Текстово поле 1"/>
          <p:cNvSpPr txBox="1"/>
          <p:nvPr/>
        </p:nvSpPr>
        <p:spPr>
          <a:xfrm>
            <a:off x="7585766" y="609600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15" name="Правоъгълник 14"/>
          <p:cNvSpPr/>
          <p:nvPr/>
        </p:nvSpPr>
        <p:spPr>
          <a:xfrm>
            <a:off x="304799" y="1828800"/>
            <a:ext cx="868680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Общинското финансиране в тази функция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е насочено за:</a:t>
            </a:r>
          </a:p>
          <a:p>
            <a:pPr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и оборудване на нови класни стаи в СУЕЕ „Св. Константин-Кирил Философ“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30 678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и топлопровод - ОУ „Олимпи Панов“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40 131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изграждане на допълнителни санитарни помещения в ОУ „Отец Паисий“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20 452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в ОУ  „Васил Априлов“ –с. Хотанца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34 184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оборудване и обзавеждане на новопостроен корпус в СУ „Васил Левски“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102 258 евро 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дофинасиране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дейността на ПГСС „Ангел Кънчев“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30 678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евро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подкрепа на центровете за личностно развитие /ЦУТНТ и УСШ/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23 008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оборудване и ремонти, в т.ч. дворни пространства в детски градини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40 000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оборудване за новопостроени сгради към детска градина „Радост“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23 753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отоплителна инсталация в ДГ „Синчец“ в кв. Средна кула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21 725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на сграда А на ДГ „Детелина“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20 452 евро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покрив ДГ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„Снежанка“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21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355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дофинансиране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непълни и слети паралелки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76 694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модернизация на учебния процес-Общинска образователна програма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15 339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 за подпомагане и стимулиране на даровити деца                                         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17 895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план за младежта         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15 339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културен чек за абитуриенти           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5 113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СИП религия и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Русезнание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18 407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endParaRPr lang="bg-BG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Clr>
                <a:srgbClr val="073E87"/>
              </a:buClr>
            </a:pP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endParaRPr lang="bg-BG" sz="1600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600" dirty="0">
                <a:latin typeface="+mj-lt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04181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2" r="11776"/>
          <a:stretch/>
        </p:blipFill>
        <p:spPr>
          <a:xfrm>
            <a:off x="4876800" y="5499377"/>
            <a:ext cx="1295400" cy="156996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152400"/>
            <a:ext cx="6232595" cy="1275582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Проектът</a:t>
            </a:r>
            <a:r>
              <a:rPr lang="ru-RU" sz="2400" b="1" dirty="0">
                <a:solidFill>
                  <a:schemeClr val="bg1"/>
                </a:solidFill>
              </a:rPr>
              <a:t> за </a:t>
            </a:r>
            <a:r>
              <a:rPr lang="bg-BG" sz="2400" b="1" dirty="0">
                <a:solidFill>
                  <a:schemeClr val="bg1"/>
                </a:solidFill>
              </a:rPr>
              <a:t>бюджет</a:t>
            </a:r>
            <a:r>
              <a:rPr lang="ru-RU" sz="2400" b="1" dirty="0">
                <a:solidFill>
                  <a:schemeClr val="bg1"/>
                </a:solidFill>
              </a:rPr>
              <a:t> за </a:t>
            </a:r>
            <a:r>
              <a:rPr lang="ru-RU" sz="2400" b="1" dirty="0" smtClean="0">
                <a:solidFill>
                  <a:schemeClr val="bg1"/>
                </a:solidFill>
              </a:rPr>
              <a:t>2026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г. е </a:t>
            </a:r>
            <a:r>
              <a:rPr lang="ru-RU" sz="2400" b="1" dirty="0" err="1">
                <a:solidFill>
                  <a:schemeClr val="bg1"/>
                </a:solidFill>
              </a:rPr>
              <a:t>разработен</a:t>
            </a:r>
            <a:r>
              <a:rPr lang="ru-RU" sz="2400" b="1" dirty="0">
                <a:solidFill>
                  <a:schemeClr val="bg1"/>
                </a:solidFill>
              </a:rPr>
              <a:t>  в </a:t>
            </a:r>
            <a:r>
              <a:rPr lang="ru-RU" sz="2400" b="1" dirty="0" err="1">
                <a:solidFill>
                  <a:schemeClr val="bg1"/>
                </a:solidFill>
              </a:rPr>
              <a:t>съответствие</a:t>
            </a:r>
            <a:r>
              <a:rPr lang="ru-RU" sz="2400" b="1" dirty="0">
                <a:solidFill>
                  <a:schemeClr val="bg1"/>
                </a:solidFill>
              </a:rPr>
              <a:t> с </a:t>
            </a:r>
            <a:r>
              <a:rPr lang="ru-RU" sz="2400" b="1" dirty="0" err="1">
                <a:solidFill>
                  <a:schemeClr val="bg1"/>
                </a:solidFill>
              </a:rPr>
              <a:t>изискванията</a:t>
            </a:r>
            <a:r>
              <a:rPr lang="ru-RU" sz="2400" b="1" dirty="0">
                <a:solidFill>
                  <a:schemeClr val="bg1"/>
                </a:solidFill>
              </a:rPr>
              <a:t> на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0" y="1620653"/>
            <a:ext cx="9034568" cy="523734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Закон за публичните финанси</a:t>
            </a:r>
          </a:p>
          <a:p>
            <a:pPr marL="0" indent="0">
              <a:buNone/>
            </a:pPr>
            <a:endParaRPr lang="bg-BG" sz="17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Закон за държавния бюджет на Република България за 2026</a:t>
            </a:r>
            <a:r>
              <a:rPr lang="en-US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</a:t>
            </a:r>
          </a:p>
          <a:p>
            <a:pPr marL="0" indent="0">
              <a:buNone/>
            </a:pPr>
            <a:endParaRPr lang="bg-BG" sz="17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Решение 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№474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от 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17.07.2025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на МС за бюджетна процедура за 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2026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</a:t>
            </a:r>
            <a:endParaRPr lang="bg-BG" sz="1700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76213" indent="-176213"/>
            <a:endParaRPr lang="en-US" sz="17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Решение 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№864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от 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09.12.2025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на МС за приемане на стандарти за делегираните от държавата дейности с натурални и стойностни показатели през 2026 г</a:t>
            </a:r>
            <a:r>
              <a:rPr lang="bg-BG" sz="17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bg-BG" sz="17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Наредба  за условията и реда за съставяне на бюджетната прогноза за местните дейности за следващите три години, за съставяне, приемане, изпълнение и отчитане на бюджета на Община Русе</a:t>
            </a:r>
          </a:p>
          <a:p>
            <a:pPr marL="176213" indent="-176213"/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Натурални и стойностни показатели за прилагане на стандартите в делегираните от държавата дейности за 2026</a:t>
            </a:r>
            <a:r>
              <a:rPr lang="en-US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bg-BG" sz="17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за Община Русе – Приложение №1 на Министерство на финансите.</a:t>
            </a:r>
            <a:endParaRPr lang="bg-BG" sz="17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bg-BG" sz="17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/>
            <a:endParaRPr lang="bg-BG" sz="17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1" name="Картина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2" r="11776"/>
          <a:stretch/>
        </p:blipFill>
        <p:spPr>
          <a:xfrm>
            <a:off x="4393642" y="3036307"/>
            <a:ext cx="4648200" cy="348167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99586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9488"/>
            <a:ext cx="67818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Функция „Здравеопазване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“  </a:t>
            </a:r>
            <a:r>
              <a:rPr lang="en-US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   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</a:t>
            </a:r>
            <a:r>
              <a:rPr lang="bg-BG" sz="18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6 514 899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в т.ч. държавно финансиране          </a:t>
            </a:r>
            <a:r>
              <a:rPr lang="bg-BG" sz="18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5 401 345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          общинско финансиране 	    </a:t>
            </a:r>
            <a:r>
              <a:rPr lang="bg-BG" sz="18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113 554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  <a:endParaRPr lang="ru-RU" sz="1800" b="1" dirty="0">
              <a:solidFill>
                <a:schemeClr val="bg1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15790"/>
              </p:ext>
            </p:extLst>
          </p:nvPr>
        </p:nvGraphicFramePr>
        <p:xfrm>
          <a:off x="6526134" y="0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Текстово поле 1"/>
          <p:cNvSpPr txBox="1"/>
          <p:nvPr/>
        </p:nvSpPr>
        <p:spPr>
          <a:xfrm>
            <a:off x="7772400" y="609600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11" name="Правоъгълник 10"/>
          <p:cNvSpPr/>
          <p:nvPr/>
        </p:nvSpPr>
        <p:spPr>
          <a:xfrm>
            <a:off x="0" y="1600200"/>
            <a:ext cx="899160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Единният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държавен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стандарт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финансиране на дейностите „Здравни кабинети в детски градини и училища“ и „Детски ясли и млечни кухни“ осигурява средства за заплати, осигурителни вноски и издръжка, средства за безопасни и здравословни условия на труд за медицинско обслужване на 3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835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 и 15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012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ученици, и за отглеждане и хранене на 1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070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деца; </a:t>
            </a: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Държавен стандарт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осигурява възнагражденията и издръжката на 4 бр. здравни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медиатори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; </a:t>
            </a: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Държавен стандарт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осигурява средства и за дейността на Общински съвет по наркотични вещества и превантивен информационен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център-7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щатни бр. служители.</a:t>
            </a: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Държавен норматив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издръжка на дете в детска ясла, вкл. компенсиране отпадането на таксата  по ЗМДТ  -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425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500 лв.</a:t>
            </a:r>
          </a:p>
          <a:p>
            <a:pPr>
              <a:buClr>
                <a:srgbClr val="073E87"/>
              </a:buClr>
            </a:pPr>
            <a:r>
              <a:rPr lang="bg-BG" sz="1400" dirty="0">
                <a:latin typeface="+mj-lt"/>
              </a:rPr>
              <a:t>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2026 година  от общински средства е осигурена издръжката на: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общинска програма „Да опазим очите на децата“ за деца в детски градини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6 647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                                                       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медицинско обслужване на спортуващи ученици, в т.ч. здравни кабинети </a:t>
            </a: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комплекс „ Ялта“, „Дунав“ и „Локомотив“                                                                         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42 353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скрининг, профилактика и лечение на гръбначни изкривявания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на учениците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7 363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евро 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издръжка на медицински кабинет в ДЗС 	                     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4 528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общинска програма „Асистирана репродукция”       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33 234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превенция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онкологични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заблявания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7 669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превенция и профилактика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сънна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апнея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10 226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</a:t>
            </a:r>
          </a:p>
          <a:p>
            <a:pPr marL="7429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Общинска п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рограма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„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Моите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зъбки-здрави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бели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”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за деца от 1 до 3 години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1 534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1200150" lvl="2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endParaRPr lang="bg-BG" sz="15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dirty="0"/>
              <a:t>      </a:t>
            </a:r>
            <a:endParaRPr lang="bg-BG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227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9488"/>
            <a:ext cx="67818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714375">
              <a:spcBef>
                <a:spcPts val="0"/>
              </a:spcBef>
              <a:tabLst>
                <a:tab pos="542925" algn="l"/>
              </a:tabLst>
            </a:pPr>
            <a:r>
              <a:rPr lang="bg-BG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	Функция „Социално осигуряване,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		подпомагане и грижи“   	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22 792 298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	в т.ч. държавно финансиране      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21 373 419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      	          общинско финансиране 	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1 418 879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  <a:endParaRPr lang="ru-RU" sz="1700" b="1" dirty="0">
              <a:solidFill>
                <a:schemeClr val="bg1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2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351461"/>
              </p:ext>
            </p:extLst>
          </p:nvPr>
        </p:nvGraphicFramePr>
        <p:xfrm>
          <a:off x="6526134" y="-59961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Текстово поле 1"/>
          <p:cNvSpPr txBox="1"/>
          <p:nvPr/>
        </p:nvSpPr>
        <p:spPr>
          <a:xfrm>
            <a:off x="7696200" y="531885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13" name="Правоъгълник 12"/>
          <p:cNvSpPr/>
          <p:nvPr/>
        </p:nvSpPr>
        <p:spPr>
          <a:xfrm>
            <a:off x="381000" y="1548993"/>
            <a:ext cx="8580278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5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Държавните средства 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осигуряват възнаграждения, осигурителни вноски и издръжка за 234 места в ДСХ „Възраждане”, 82 места в ДПЛФУ „Милосърдие”, 120 места в ДПЛД „Приста”.</a:t>
            </a: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Осигурени са държавни средства за социални услуги, предоставяни в общността: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Дневен център за деца и/или пълнолетни лица с увреждания – 120 места;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Дневен център за деца и/или пълнолетни лица с тежки множествени увреждания - 30 места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Дневен център за деца с увреждания седмична грижа – 40 места;	</a:t>
            </a:r>
            <a:r>
              <a:rPr lang="bg-BG" sz="1500" dirty="0">
                <a:solidFill>
                  <a:srgbClr val="C00000"/>
                </a:solidFill>
                <a:latin typeface="+mj-lt"/>
              </a:rPr>
              <a:t>	</a:t>
            </a:r>
            <a:endParaRPr lang="en-US" sz="1500" dirty="0">
              <a:solidFill>
                <a:srgbClr val="C00000"/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обществена подкрепа – 125 места;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Защитено жилище  за лица с умствена изостаналост – 22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Защитено жилище за лица с психични разстройства – 16 места;</a:t>
            </a:r>
            <a:r>
              <a:rPr lang="bg-BG" sz="1500" dirty="0">
                <a:solidFill>
                  <a:srgbClr val="C00000"/>
                </a:solidFill>
                <a:latin typeface="+mj-lt"/>
              </a:rPr>
              <a:t>		</a:t>
            </a:r>
            <a:endParaRPr lang="en-US" sz="1500" dirty="0">
              <a:solidFill>
                <a:srgbClr val="C00000"/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работа с  деца на улицата – 30 места; 			</a:t>
            </a:r>
            <a:endParaRPr lang="en-US" sz="15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настаняване от семеен тип  за пълнолетни лица </a:t>
            </a:r>
          </a:p>
          <a:p>
            <a:pPr lvl="1">
              <a:buClr>
                <a:srgbClr val="073E87"/>
              </a:buClr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с психични разстройства или </a:t>
            </a:r>
            <a:r>
              <a:rPr lang="bg-BG" sz="15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деменция</a:t>
            </a: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– 84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Звено „Майка и бебе“ – 4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настаняване от семеен тип за деца/младежи </a:t>
            </a:r>
          </a:p>
          <a:p>
            <a:pPr lvl="1">
              <a:buClr>
                <a:srgbClr val="073E87"/>
              </a:buClr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с увреждания с потребност от постоянни медицински грижи – 8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настаняване от семеен тип за деца/младежи без увреждания – 10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настаняване от семеен тип за деца/младежи с увреждания – 64 места;	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Кризисен център – 24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социална рехабилитация и интеграция – 140 места;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5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Център за временно настаняване – 60 места	</a:t>
            </a:r>
          </a:p>
          <a:p>
            <a:pPr lvl="1">
              <a:buClr>
                <a:srgbClr val="073E87"/>
              </a:buClr>
            </a:pPr>
            <a:r>
              <a:rPr lang="bg-BG" sz="1600" dirty="0">
                <a:latin typeface="+mj-lt"/>
              </a:rPr>
              <a:t>	</a:t>
            </a:r>
            <a:r>
              <a:rPr lang="bg-BG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		                                       	</a:t>
            </a:r>
            <a:endParaRPr lang="bg-BG" sz="8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4" name="Picture 2" descr="https://previews-te.wetransfer.net/file/wetransfer/j1ot/e5a8e8d86c014a1e36d9c5c76b33f22e20220114070410/hl-7938461198?height=512&amp;source=storm&amp;url=https%3A%2F%2Fstorm-eu-west-1.wetransfer.net%2Ffiles%2FeyJfcmFpbHMiOnsibWVzc2FnZSI6IkJBaHNLd2luaHMzWUFRQT0iLCJleHAiOm51bGwsInB1ciI6ImludGVybmFsX2ZpbGVfZG93bmxvYWQifX0--1b1853da6957b0ec5a1f69c91ace4661e07a4eb94193c174fb91101717bfb369%3Ftoken%3DeyJhbGciOiJIUzI1NiJ9.eyJzdG9ybS5zZmUiOiJleUpmY21GcGJITWlPbnNpYldWemMyRm5aU0k2SWtKQmFITkxkMmx1YUhNeldVRlJRVDBpTENKbGVIQWlPbTUxYkd3c0luQjFjaUk2SW1sdWRHVnlibUZzWDJacGJHVmZaRzkzYm14dllXUWlmWDAtLTFiMTg1M2RhNjk1N2IwZWM1YTFmNjljOTFhY2U0NjYxZTA3YTRlYjk0MTkzYzE3NGZiOTExMDE3MTdiZmIzNjkiLCJleHAiOjE2NDIxNTUwMTksImlhdCI6MTY0MjE1MzIxOSwia2lkIjoiV1V0eCJ9.eB6kQ3UZEjf57bOTRYX24WooKEU8E0T1YOs4wE0311s&amp;width=512&amp;s=0b93b75c377b194e3d5e748d8b5e3c9a71c72e6c&amp;Expires=1642156819&amp;Signature=gr8pU9Oxgnog2iSzsjnMmvJ9B8vSwqz9pPMSM-du1e21oZBQXNOgyJiyTszY7kcD-QuQRCDloBQOnho2SBuOWnEe6y1GeB~V5sWbm1Fuoyg14~AmnoCOpGGsUs35pvEFZzhC-NssrAj-ZTKXfJVgay-WPGA-O~IqUE0C2qodm3FSn8hmfor2-F5Tt8CzRIlxE~ObZKFo-DhR463gfL2J81uAMjSTkhOv6G~X2VE4mzVeHV2yO9dB3VtYpWWsyH0D0SQ1wDflAeH07gLK9yxyfUa1aDYErnhsLxGQpFBfoPngrSQXXKO6VM0hYh440UAgBFfUzPRJCprtzLuuo-XIUQ__&amp;Key-Pair-Id=APKAIRLQFERKGUWFG7G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874" y="3100892"/>
            <a:ext cx="2699031" cy="164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37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0" name="Текстово поле 1"/>
          <p:cNvSpPr txBox="1"/>
          <p:nvPr/>
        </p:nvSpPr>
        <p:spPr>
          <a:xfrm>
            <a:off x="7696200" y="531885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279706" y="1707594"/>
            <a:ext cx="853193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Общинското финансиране през 2026 г. отчита ръст от 9</a:t>
            </a:r>
            <a:r>
              <a:rPr lang="bg-BG" sz="1600" dirty="0" smtClean="0">
                <a:solidFill>
                  <a:schemeClr val="tx2"/>
                </a:solidFill>
                <a:latin typeface="+mj-lt"/>
              </a:rPr>
              <a:t>%</a:t>
            </a:r>
            <a:r>
              <a:rPr lang="bg-BG" sz="1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или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абсолютна сума над 120</a:t>
            </a:r>
            <a:r>
              <a:rPr lang="bg-BG" sz="1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600" dirty="0">
                <a:solidFill>
                  <a:schemeClr val="tx2"/>
                </a:solidFill>
                <a:latin typeface="+mj-lt"/>
              </a:rPr>
              <a:t>хил.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 и обхваща:</a:t>
            </a: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Възнаграждения,  осигуровки и издръжка  на домашен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соц. патронаж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358775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        с 40 бр. щатен персонал и капацитет 555 места  /ръст 16%/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990 380 евро</a:t>
            </a:r>
            <a:r>
              <a:rPr lang="bg-BG" sz="1400" b="1" dirty="0">
                <a:solidFill>
                  <a:srgbClr val="FF0000"/>
                </a:solidFill>
              </a:rPr>
              <a:t> </a:t>
            </a:r>
            <a:endParaRPr lang="bg-BG" sz="1400" b="1" dirty="0">
              <a:solidFill>
                <a:srgbClr val="FF0000"/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tx2"/>
                </a:solidFill>
                <a:latin typeface="+mj-lt"/>
              </a:rPr>
              <a:t>Издръжка на дейността по програмите за временна заетост 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4 103 евро</a:t>
            </a:r>
          </a:p>
          <a:p>
            <a:pPr marL="461963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 за подпомагане издръжката на пенсионерските клубове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28 000 евро   </a:t>
            </a: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Дружество на хора с увреждания „Кураж“ 			</a:t>
            </a: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            </a:t>
            </a:r>
            <a:r>
              <a:rPr lang="bg-BG" sz="1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1 800  евро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Дружество на лица с тежки физ. увреждания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„Смелост“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		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1 800 евро</a:t>
            </a: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Съюз на слепите в България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		 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1738 евро		 1 800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Съюз на глухите в България  					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1 800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Национална асоциация на сляпо-глухите в България 	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1 800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Съюз на инвалидите в България              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1 800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„Родители на деца и възрастни с аутизъм“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1 800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Съюз на военноинвалидите и военно пострадалите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1 800 евро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</a:t>
            </a: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Сдружение „Заедно си помагаме“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800 евро</a:t>
            </a: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Сдружение „Смело сърце“                                   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800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Други средства за транспорт,  материали , културни и </a:t>
            </a:r>
          </a:p>
          <a:p>
            <a:pPr marL="176213"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спортни мероприятия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2 556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Осигурени са средства  за общинско предприятие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„Социални дейности</a:t>
            </a:r>
          </a:p>
          <a:p>
            <a:pPr marL="176213"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        и услуги“ с персонал – 21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щ.бр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.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365 071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534988" lvl="1" indent="-358775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 за обезщетения по чл.224 от КТ –Механизъм за </a:t>
            </a:r>
          </a:p>
          <a:p>
            <a:pPr marL="176213"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лична помощ                            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11 248 евро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7930713"/>
              </p:ext>
            </p:extLst>
          </p:nvPr>
        </p:nvGraphicFramePr>
        <p:xfrm>
          <a:off x="6678534" y="92439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Текстово поле 1"/>
          <p:cNvSpPr txBox="1"/>
          <p:nvPr/>
        </p:nvSpPr>
        <p:spPr>
          <a:xfrm>
            <a:off x="7848600" y="684285"/>
            <a:ext cx="963046" cy="55615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g-BG" sz="800" b="1" dirty="0">
                <a:solidFill>
                  <a:schemeClr val="bg1"/>
                </a:solidFill>
              </a:rPr>
              <a:t>държавно </a:t>
            </a:r>
          </a:p>
          <a:p>
            <a:pPr algn="ctr"/>
            <a:r>
              <a:rPr lang="bg-BG" sz="800" b="1" dirty="0">
                <a:solidFill>
                  <a:schemeClr val="bg1"/>
                </a:solidFill>
              </a:rPr>
              <a:t>финансиране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0" y="29488"/>
            <a:ext cx="67818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defTabSz="714375">
              <a:spcBef>
                <a:spcPts val="0"/>
              </a:spcBef>
              <a:tabLst>
                <a:tab pos="542925" algn="l"/>
              </a:tabLst>
            </a:pPr>
            <a:r>
              <a:rPr lang="bg-BG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	</a:t>
            </a:r>
            <a:r>
              <a:rPr lang="bg-BG" sz="1700" b="1" dirty="0">
                <a:solidFill>
                  <a:srgbClr val="FFFFFF"/>
                </a:solidFill>
                <a:latin typeface="Arial"/>
              </a:rPr>
              <a:t>Функция „Социално осигуряване,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FFFF"/>
                </a:solidFill>
                <a:latin typeface="Arial"/>
              </a:rPr>
              <a:t>		подпомагане и грижи“   	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</a:rPr>
              <a:t>26 848 789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0000"/>
                </a:solidFill>
                <a:latin typeface="Arial"/>
              </a:rPr>
              <a:t>      	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в т.ч. държавно финансиране      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</a:rPr>
              <a:t>25 367 983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0000"/>
                </a:solidFill>
                <a:latin typeface="Arial"/>
              </a:rPr>
              <a:t>               	         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общинско финансиране </a:t>
            </a:r>
            <a:r>
              <a:rPr lang="bg-BG" sz="1700" b="1" dirty="0">
                <a:solidFill>
                  <a:srgbClr val="FF0000"/>
                </a:solidFill>
                <a:latin typeface="Arial"/>
              </a:rPr>
              <a:t>	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</a:rPr>
              <a:t>1 480 806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евро</a:t>
            </a:r>
            <a:endParaRPr lang="ru-RU" sz="1700" b="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3211316"/>
            <a:ext cx="1679420" cy="1524106"/>
          </a:xfrm>
          <a:prstGeom prst="rect">
            <a:avLst/>
          </a:prstGeom>
        </p:spPr>
      </p:pic>
      <p:pic>
        <p:nvPicPr>
          <p:cNvPr id="3" name="Картина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576" y="5275731"/>
            <a:ext cx="2197224" cy="126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29488"/>
            <a:ext cx="6305872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Функция „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Жилищно строителство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, БКС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и опазване на околната среда“ 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28 316 505</a:t>
            </a:r>
            <a:r>
              <a:rPr lang="bg-BG" sz="1800" b="1" dirty="0" smtClean="0">
                <a:solidFill>
                  <a:srgbClr val="FF0000"/>
                </a:solidFill>
                <a:latin typeface="Arial"/>
                <a:ea typeface="+mn-ea"/>
                <a:cs typeface="+mn-cs"/>
              </a:rPr>
              <a:t>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</p:txBody>
      </p:sp>
      <p:graphicFrame>
        <p:nvGraphicFramePr>
          <p:cNvPr id="11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035469"/>
              </p:ext>
            </p:extLst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Правоъгълник 12"/>
          <p:cNvSpPr/>
          <p:nvPr/>
        </p:nvSpPr>
        <p:spPr>
          <a:xfrm>
            <a:off x="323529" y="1752600"/>
            <a:ext cx="858027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Разходите в тази функция се финансират изцяло от общински приходи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покриват широк спектър от дейности в комуналната сфера, благоустрояването и опазването на околната среда. </a:t>
            </a: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В дейност „Осветление на улици и площади”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общо:              	</a:t>
            </a:r>
            <a:r>
              <a:rPr lang="bg-BG" sz="1600" dirty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bg-BG" sz="1600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bg-BG" sz="1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819 346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  <a:p>
            <a:pPr marL="285750" indent="-285750">
              <a:buClr>
                <a:srgbClr val="073E87"/>
              </a:buClr>
              <a:buFont typeface="Wingdings" pitchFamily="2" charset="2"/>
              <a:buChar char="Ø"/>
            </a:pP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улично осветление и осветителни тела в град Русе           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511 299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  <a:p>
            <a:pPr marL="742950" lvl="1" indent="-285750">
              <a:buClr>
                <a:srgbClr val="073E87"/>
              </a:buClr>
            </a:pP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улично осветление 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осветителни тела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в кметствата  	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282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489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Боядисване на стълбове                   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25 565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  <a:p>
            <a:pPr marL="742950" lvl="1" indent="-285750" algn="just">
              <a:buClr>
                <a:srgbClr val="073E87"/>
              </a:buClr>
              <a:buFont typeface="Wingdings" pitchFamily="2" charset="2"/>
              <a:buChar char="Ø"/>
            </a:pP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дейност „Изграждане, ремонт и поддържане на уличната мрежа”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 планиран бюджетът на ОП „Комунални дейности” – разходи за възнаграждения и дейност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-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общо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6 179 462 евро. </a:t>
            </a:r>
            <a:endParaRPr lang="bg-BG" sz="16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ü"/>
            </a:pPr>
            <a:endParaRPr lang="bg-BG" sz="1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>
              <a:buClr>
                <a:srgbClr val="073E87"/>
              </a:buClr>
            </a:pPr>
            <a:r>
              <a:rPr lang="ru-RU" sz="1600" dirty="0">
                <a:solidFill>
                  <a:srgbClr val="FF0000"/>
                </a:solidFill>
                <a:latin typeface="+mj-lt"/>
              </a:rPr>
              <a:t>      	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Тук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ситуирани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част от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средствата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/29 337 евро/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текущ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ремонт на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кръстовище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endParaRPr lang="en-US" sz="1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>
              <a:buClr>
                <a:srgbClr val="073E87"/>
              </a:buClr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между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улиците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“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Слатинска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”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“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Индустриален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парк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”,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получени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през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м.10.2024 г. по договор </a:t>
            </a:r>
          </a:p>
          <a:p>
            <a:pPr algn="just">
              <a:buClr>
                <a:srgbClr val="073E87"/>
              </a:buClr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с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Правителството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РБ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957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29488"/>
            <a:ext cx="6153471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Функция „</a:t>
            </a:r>
            <a:r>
              <a:rPr lang="bg-BG" sz="1800" b="1" dirty="0">
                <a:solidFill>
                  <a:schemeClr val="bg1"/>
                </a:solidFill>
                <a:latin typeface="Arial"/>
              </a:rPr>
              <a:t>Жилищно строителство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, БКС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и опазване на околната </a:t>
            </a:r>
            <a:r>
              <a:rPr lang="bg-BG" sz="1800" b="1" dirty="0" smtClean="0">
                <a:solidFill>
                  <a:srgbClr val="FFFFFF"/>
                </a:solidFill>
                <a:latin typeface="Arial"/>
              </a:rPr>
              <a:t>среда“ 28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316 505</a:t>
            </a:r>
            <a:r>
              <a:rPr lang="bg-BG" sz="18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bg-BG" sz="1800" b="1" dirty="0">
                <a:solidFill>
                  <a:schemeClr val="bg1"/>
                </a:solidFill>
                <a:latin typeface="Arial"/>
              </a:rPr>
              <a:t>евро</a:t>
            </a:r>
          </a:p>
        </p:txBody>
      </p:sp>
      <p:graphicFrame>
        <p:nvGraphicFramePr>
          <p:cNvPr id="11" name="Контейнер за съдържание 7"/>
          <p:cNvGraphicFramePr>
            <a:graphicFrameLocks noGrp="1"/>
          </p:cNvGraphicFramePr>
          <p:nvPr>
            <p:ph idx="1"/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Правоъгълник 8"/>
          <p:cNvSpPr/>
          <p:nvPr/>
        </p:nvSpPr>
        <p:spPr>
          <a:xfrm>
            <a:off x="152400" y="1600200"/>
            <a:ext cx="858027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Дейност „Други дейности по жилищното строителство и регионално</a:t>
            </a:r>
          </a:p>
          <a:p>
            <a:pPr>
              <a:buClr>
                <a:srgbClr val="073E87"/>
              </a:buClr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развитие”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заема голям дял от разходите във функцията -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4 579 454 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  <a:p>
            <a:pPr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в т.ч.:</a:t>
            </a:r>
            <a:endParaRPr lang="bg-BG" sz="16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Събаряне на сгради и съоръжения общинска собственост и </a:t>
            </a: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разчистване на терени от строителни отпадъци, </a:t>
            </a: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т.ч. събаряне на незаконно строителство 		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49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 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084 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Геоложки и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геодезически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дейности, експертизи и изследвания на деформации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25 564 евро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Техническо наблюдение на яз. Николово, яз. Тетово и яз. Образцов чифлик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2 914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Поддържане системи за пожароизвестяване 	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3 579 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Текущи ремонти 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общинска собственост, в т.ч. междублокови пространства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endParaRPr lang="bg-BG" sz="1400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и достъпна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среда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                                             1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382 150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Текущи ремонти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общински недвижими имоти,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т.ч. достъпна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среда </a:t>
            </a: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и общински жилища                       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891 526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Обследвания за енергийна ефективност, техн. обследване и др.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46 016 евро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Средства за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благоустрояване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в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кметствата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719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911 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Финансиране на дейностите по етажната собственост                   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10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226 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Проектиране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техническа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документация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 ЗУТ                                                                           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51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159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Възлагане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разработване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на ПУП                                                                                                      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20 043 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ОП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«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Комунални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дейности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» -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ремонтни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дейности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на жилища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общинска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собственост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      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20 043 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Такси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 становища и оценки,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заснемания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имоти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такси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вписвания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и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други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                                                                                      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lvl="1">
              <a:buClr>
                <a:srgbClr val="073E87"/>
              </a:buClr>
            </a:pPr>
            <a:r>
              <a:rPr lang="bg-BG" sz="8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20215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29488"/>
            <a:ext cx="6153471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Функция „</a:t>
            </a:r>
            <a:r>
              <a:rPr lang="bg-BG" sz="1800" b="1" dirty="0">
                <a:solidFill>
                  <a:schemeClr val="bg1"/>
                </a:solidFill>
                <a:latin typeface="Arial"/>
              </a:rPr>
              <a:t>Жилищно строителство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, БКС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</a:rPr>
              <a:t>и опазване на околната </a:t>
            </a:r>
            <a:r>
              <a:rPr lang="bg-BG" sz="1800" b="1" dirty="0" smtClean="0">
                <a:solidFill>
                  <a:schemeClr val="bg1"/>
                </a:solidFill>
                <a:latin typeface="Arial"/>
              </a:rPr>
              <a:t>среда“ 28 </a:t>
            </a:r>
            <a:r>
              <a:rPr lang="bg-BG" sz="1800" b="1" dirty="0">
                <a:solidFill>
                  <a:srgbClr val="FFFFFF"/>
                </a:solidFill>
                <a:latin typeface="Arial"/>
              </a:rPr>
              <a:t>316 505</a:t>
            </a:r>
            <a:r>
              <a:rPr lang="bg-BG" sz="1800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bg-BG" sz="1800" b="1" dirty="0">
                <a:solidFill>
                  <a:schemeClr val="bg1"/>
                </a:solidFill>
                <a:latin typeface="Arial"/>
              </a:rPr>
              <a:t>евро</a:t>
            </a:r>
          </a:p>
        </p:txBody>
      </p:sp>
      <p:graphicFrame>
        <p:nvGraphicFramePr>
          <p:cNvPr id="11" name="Контейнер за съдържание 7"/>
          <p:cNvGraphicFramePr>
            <a:graphicFrameLocks noGrp="1"/>
          </p:cNvGraphicFramePr>
          <p:nvPr>
            <p:ph idx="1"/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авоъгълник 11"/>
          <p:cNvSpPr/>
          <p:nvPr/>
        </p:nvSpPr>
        <p:spPr>
          <a:xfrm>
            <a:off x="0" y="1357744"/>
            <a:ext cx="90678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73E87"/>
              </a:buClr>
            </a:pPr>
            <a:endParaRPr lang="bg-BG" sz="1600" b="1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Дейност „Управление, контрол и регулиране на дейностите по опазване на околната среда”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endParaRPr lang="bg-BG" sz="1600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>
              <a:buClr>
                <a:srgbClr val="073E87"/>
              </a:buClr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  566 416 евро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- планирани за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:</a:t>
            </a: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осигуряване на санитарната програма на общината за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третиране против комари, кърлежи и др.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2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0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9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630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554038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екологични мероприятия  			                             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                                     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356 786  евро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в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т.ч. разходи за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станции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за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качеството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на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атмосферния въздух                                                         44 139 евро  рециклиране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на строителни отпадъци                                                                                    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       25 565 евро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последващо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третиране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на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разделно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събрани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отпадъци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от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мобил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центрове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                               1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6 872 евро</a:t>
            </a:r>
          </a:p>
          <a:p>
            <a:pPr lvl="1">
              <a:buClr>
                <a:srgbClr val="073E87"/>
              </a:buClr>
            </a:pP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рециклиране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на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отпадъци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от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контейнерите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за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текстил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                                                                         9 817 евро</a:t>
            </a:r>
          </a:p>
          <a:p>
            <a:pPr lvl="1">
              <a:buClr>
                <a:srgbClr val="073E87"/>
              </a:buClr>
            </a:pP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проектиране и        изграждане на сондажни кладенци                                                                                18 417 евро</a:t>
            </a: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информ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и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разяснителни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кампании в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областта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на управление на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отпадъците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/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целеви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/            161 254 евро</a:t>
            </a:r>
            <a:endParaRPr lang="bg-BG" sz="1400" i="1" dirty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разходи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мобилни центрове, обслужване тоалетни кабини, разяснителни кампании и други.</a:t>
            </a:r>
            <a:endParaRPr lang="en-US" sz="1400" i="1" dirty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</a:rPr>
              <a:t>Дейност „Озеленяване”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</a:rPr>
              <a:t>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   1 496 180 евро </a:t>
            </a: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поддържане на зелени площи и резитба на дървета                      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      613 550 евро  </a:t>
            </a: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вода, горива, ел. енергия и материали, в т.ч. фонд “Гражданска инициатива” 4602 евро              109 928 евро</a:t>
            </a: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доставка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на паркова мебел 						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18 407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поддържане на фонтани 					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24 542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</a:rPr>
              <a:t>Годишни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</a:rPr>
              <a:t>доклади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от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</a:rPr>
              <a:t>лицензиран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орган за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</a:rPr>
              <a:t>контрол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на детски площадки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16 361евро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поддържане и обновяване детски съоръжения                                            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102 258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разходи в кметствата 					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     43 550 евро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34988" lvl="1" indent="-26670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разходи озеленяване в дейността на ОП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Паркстрой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   553 779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554038" lvl="1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</a:rPr>
              <a:t>В дейност „Чистота”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</a:rPr>
              <a:t>/ръст 31%/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</a:rPr>
              <a:t>планирани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разходи общо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: 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              16 259 880 евро</a:t>
            </a:r>
            <a:endParaRPr lang="en-US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ü"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</a:rPr>
              <a:t>В дейност „Други дейности по опазване на околната среда“                                              </a:t>
            </a: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725 831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Clr>
                <a:srgbClr val="073E87"/>
              </a:buClr>
            </a:pP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Планирани са средства за ОП „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Паркстрой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- Русе“ в т.ч. план за залесяване</a:t>
            </a:r>
          </a:p>
          <a:p>
            <a:pPr>
              <a:buClr>
                <a:srgbClr val="073E87"/>
              </a:buClr>
            </a:pPr>
            <a:r>
              <a:rPr lang="bg-BG" sz="14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endParaRPr lang="bg-BG" sz="1400" i="1" dirty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587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29488"/>
            <a:ext cx="655320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       Функция „Почивни дело, култура,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		религиозна дейност“   	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6 968 359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	в т.ч. държавно финансиране 	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3 229 065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      	          общинско финансиране 	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3 739 294 </a:t>
            </a:r>
            <a:r>
              <a:rPr lang="bg-BG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  <a:endParaRPr lang="ru-RU" sz="1700" b="1" dirty="0">
              <a:solidFill>
                <a:schemeClr val="bg1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Контейнер за съдържание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062138"/>
              </p:ext>
            </p:extLst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авоъгълник 11"/>
          <p:cNvSpPr/>
          <p:nvPr/>
        </p:nvSpPr>
        <p:spPr>
          <a:xfrm>
            <a:off x="152401" y="1828800"/>
            <a:ext cx="883919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Държавното финансиране в тази функция осигурява възнагражденията, осигурителните вноски и издръжката на 186 субсидирани бройки в делегираните държавни дейности  (библиотека – 59 бр., музеи –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49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бр., художествена галерия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10 бр. и читалища –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75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бр.). </a:t>
            </a: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общински приходи в тази функция  се финансират: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издръжка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възнаграждения почивно дело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	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42 952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Програма „Спорт“ /ръст 4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%/             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637 978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духов оркестър – ОП „Русе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арт“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           		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213 877 евро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трудови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разходи и издръжка на ОП „Обреден дом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“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5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%/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914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353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разходите за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дофинансиране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дейността и за ремонт на читалища             	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107 085 евро</a:t>
            </a:r>
            <a:endParaRPr lang="bg-BG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поддържане на гробищни паркове в малките населени места, в т.ч. с. Долно Абланово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20 288 евро</a:t>
            </a:r>
            <a:endParaRPr lang="bg-BG" sz="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разходи  за осигуряване на  други дейности по културата /ръст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10%/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701 098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в т.ч.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КДК (Клуб на дейците на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културата-ръст 9%)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83 389 евро</a:t>
            </a:r>
            <a:endParaRPr lang="bg-BG" sz="8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за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мероприятия по културния календар, </a:t>
            </a:r>
            <a:endParaRPr lang="bg-BG" sz="1400" i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в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т. ч. Мартенски музикални дни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   417 180 евро </a:t>
            </a:r>
            <a:endParaRPr lang="bg-BG" sz="14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Фондация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„Русе-град на свободния дух“                                     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61 355 евро</a:t>
            </a:r>
            <a:endParaRPr lang="en-US" sz="14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en-US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за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мероприятия в кметствата                                     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11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351 евро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endParaRPr lang="bg-BG" sz="14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Програма </a:t>
            </a:r>
            <a:r>
              <a:rPr lang="bg-BG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Култура                                                                                       </a:t>
            </a: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76 694 евро</a:t>
            </a:r>
          </a:p>
          <a:p>
            <a:pPr lvl="1">
              <a:buClr>
                <a:srgbClr val="073E87"/>
              </a:buClr>
            </a:pP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Споразумение за сътрудничество за издаване                                                 5 113 евро</a:t>
            </a:r>
          </a:p>
          <a:p>
            <a:pPr lvl="1">
              <a:buClr>
                <a:srgbClr val="073E87"/>
              </a:buClr>
            </a:pPr>
            <a:r>
              <a:rPr lang="bg-BG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на списание „Брод“</a:t>
            </a:r>
            <a:r>
              <a:rPr lang="en-US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endParaRPr lang="bg-BG" sz="1400" i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>
              <a:buClr>
                <a:srgbClr val="073E87"/>
              </a:buClr>
            </a:pP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Концертна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образователна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i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дейност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      46 016 евро</a:t>
            </a:r>
          </a:p>
          <a:p>
            <a:pPr lvl="1">
              <a:buClr>
                <a:srgbClr val="073E87"/>
              </a:buClr>
            </a:pP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ФТТ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"Найден Киров"</a:t>
            </a:r>
            <a:endParaRPr lang="bg-BG" sz="14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00" y="4648200"/>
            <a:ext cx="2232458" cy="170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51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9" y="29488"/>
            <a:ext cx="6153470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ru-RU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Функция „</a:t>
            </a:r>
            <a:r>
              <a:rPr lang="ru-RU" sz="1700" b="1" dirty="0" err="1">
                <a:solidFill>
                  <a:srgbClr val="FFFFFF"/>
                </a:solidFill>
                <a:latin typeface="Arial"/>
                <a:ea typeface="+mn-ea"/>
                <a:cs typeface="+mn-cs"/>
              </a:rPr>
              <a:t>Икономически</a:t>
            </a:r>
            <a:r>
              <a:rPr lang="ru-RU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</a:br>
            <a:r>
              <a:rPr lang="ru-RU" sz="1700" b="1" dirty="0" err="1">
                <a:solidFill>
                  <a:srgbClr val="FFFFFF"/>
                </a:solidFill>
                <a:latin typeface="Arial"/>
                <a:ea typeface="+mn-ea"/>
                <a:cs typeface="+mn-cs"/>
              </a:rPr>
              <a:t>дейности</a:t>
            </a:r>
            <a:r>
              <a:rPr lang="ru-RU" sz="17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и услуги</a:t>
            </a:r>
            <a:r>
              <a:rPr lang="en-US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”</a:t>
            </a:r>
            <a:r>
              <a:rPr lang="ru-RU" sz="17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                         </a:t>
            </a:r>
            <a:r>
              <a:rPr lang="ru-RU" sz="17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  7 854 944  евро</a:t>
            </a:r>
            <a:endParaRPr lang="ru-RU" sz="1700" b="1" dirty="0">
              <a:solidFill>
                <a:schemeClr val="bg1"/>
              </a:solidFill>
              <a:latin typeface="Arial"/>
              <a:ea typeface="+mn-ea"/>
              <a:cs typeface="+mn-cs"/>
            </a:endParaRP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</a:rPr>
              <a:t>в т.ч. държавно финансиране           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</a:rPr>
              <a:t>338 013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евро</a:t>
            </a:r>
          </a:p>
          <a:p>
            <a:pPr lvl="0" algn="l">
              <a:spcBef>
                <a:spcPts val="0"/>
              </a:spcBef>
            </a:pPr>
            <a:r>
              <a:rPr lang="bg-BG" sz="1700" b="1" dirty="0">
                <a:solidFill>
                  <a:schemeClr val="bg1"/>
                </a:solidFill>
                <a:latin typeface="Arial"/>
              </a:rPr>
              <a:t>          общинско финансиране         </a:t>
            </a:r>
            <a:r>
              <a:rPr lang="bg-BG" sz="1700" b="1" dirty="0" smtClean="0">
                <a:solidFill>
                  <a:schemeClr val="bg1"/>
                </a:solidFill>
                <a:latin typeface="Arial"/>
              </a:rPr>
              <a:t>  7 516 931 </a:t>
            </a:r>
            <a:r>
              <a:rPr lang="bg-BG" sz="1700" b="1" dirty="0">
                <a:solidFill>
                  <a:schemeClr val="bg1"/>
                </a:solidFill>
                <a:latin typeface="Arial"/>
              </a:rPr>
              <a:t>евро   </a:t>
            </a:r>
            <a:r>
              <a:rPr lang="bg-BG" sz="1700" b="1" dirty="0">
                <a:solidFill>
                  <a:srgbClr val="FF0000"/>
                </a:solidFill>
                <a:latin typeface="Arial"/>
              </a:rPr>
              <a:t> </a:t>
            </a:r>
            <a:endParaRPr lang="ru-RU" sz="1700" b="1" dirty="0">
              <a:solidFill>
                <a:srgbClr val="FF0000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381255"/>
              </p:ext>
            </p:extLst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авоъгълник 10"/>
          <p:cNvSpPr/>
          <p:nvPr/>
        </p:nvSpPr>
        <p:spPr>
          <a:xfrm>
            <a:off x="28252" y="1752600"/>
            <a:ext cx="90516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Разходите в тази функция се финансират  от общински приходи  и </a:t>
            </a:r>
          </a:p>
          <a:p>
            <a:pPr>
              <a:buClr>
                <a:srgbClr val="073E87"/>
              </a:buClr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целева субсидия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</a:t>
            </a:r>
            <a:r>
              <a:rPr lang="bg-BG" sz="16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снегопочистване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Средствата във функцията са предназначени, както следва:</a:t>
            </a:r>
          </a:p>
          <a:p>
            <a:pPr marL="285750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зимно поддържане и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снегопочистване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– целева субсидия                                                                    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145 800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68288" lvl="1" indent="-268288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зимно поддържане и 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снегопочистване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от собствени приходи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511 292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68288" lvl="1" indent="-268288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транспортна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субсидия 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осигуряване на процентно намаление  на пътуващите </a:t>
            </a:r>
          </a:p>
          <a:p>
            <a:pPr marL="0" lvl="1">
              <a:buClr>
                <a:srgbClr val="073E87"/>
              </a:buClr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възрастни граждани, хора с увреждания и ученици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509 412 евро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възлагане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разработване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подробни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проекти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по част организация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движението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в град Русе </a:t>
            </a:r>
          </a:p>
          <a:p>
            <a:pPr marL="0" lvl="1">
              <a:buClr>
                <a:srgbClr val="073E87"/>
              </a:buClr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съгласно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приетия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Генерален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план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                                                                                 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127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823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Проектиране и изграждане на „успокоени зони за движение“ /Зона 30/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122 710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lvl="1" indent="-285750">
              <a:buClr>
                <a:srgbClr val="073E87"/>
              </a:buClr>
              <a:buFont typeface="Arial" panose="020B0604020202020204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Приют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 безстопанствени животни – ОП „Комунални дейности“/ръст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28%-в т.ч. текущ ремонт/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516 942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Програмата за развитие на туризма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/ръст 52%/   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                                                                    </a:t>
            </a:r>
            <a:r>
              <a:rPr lang="bg-BG" sz="1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195 360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285750" indent="-285750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Бюджетите на общинските дейности и предприятия  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 Решение №1038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прието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с Протокол №36/16.07.2026 г.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ОбС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-Русе, </a:t>
            </a:r>
          </a:p>
          <a:p>
            <a:pPr lvl="1">
              <a:buClr>
                <a:srgbClr val="073E87"/>
              </a:buClr>
            </a:pP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</a:rPr>
              <a:t>преобразува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Общински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младежки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дом - Русе </a:t>
            </a:r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Clr>
                <a:srgbClr val="073E87"/>
              </a:buClr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Международен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младежки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център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- Русе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17%/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			   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   316 617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Общински детски център за култура и изкуство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3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%/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	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534 552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ОП „Управление на общински имоти”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16%/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bg-BG" sz="1400" b="1" dirty="0">
                <a:solidFill>
                  <a:schemeClr val="accent1">
                    <a:lumMod val="75000"/>
                  </a:schemeClr>
                </a:solidFill>
              </a:rPr>
              <a:t>  	                             	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418 680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ОП „Русе арт”	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 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4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%/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	             	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 611 292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ОП „Спортни имоти”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3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%/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		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964 304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СЗ ИООРС  /ръст 5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%/                                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2 446 371 евро</a:t>
            </a: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Разходи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за приватизационния процес                                                                                                           </a:t>
            </a:r>
            <a:r>
              <a:rPr lang="bg-BG" sz="1400" b="1" dirty="0" smtClean="0">
                <a:solidFill>
                  <a:schemeClr val="accent1">
                    <a:lumMod val="75000"/>
                  </a:schemeClr>
                </a:solidFill>
              </a:rPr>
              <a:t>42 437 евро</a:t>
            </a:r>
            <a:endParaRPr lang="bg-BG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buClr>
                <a:srgbClr val="073E87"/>
              </a:buClr>
            </a:pPr>
            <a:endParaRPr lang="bg-BG" sz="1400" b="1" dirty="0">
              <a:solidFill>
                <a:srgbClr val="C00000"/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Arial" pitchFamily="34" charset="0"/>
              <a:buChar char="•"/>
            </a:pPr>
            <a:endParaRPr lang="bg-BG" sz="1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9" name="Картина 8" descr="C:\Users\EMILIY~1\AppData\Local\Temp\{FF2D6EAC-203B-4DB1-925F-9FD5930415CB}.t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143" y="4883150"/>
            <a:ext cx="2315857" cy="14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254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-17929" y="14744"/>
            <a:ext cx="9143999" cy="1485132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0"/>
            <a:ext cx="4479993" cy="1219200"/>
          </a:xfrm>
        </p:spPr>
        <p:txBody>
          <a:bodyPr>
            <a:noAutofit/>
          </a:bodyPr>
          <a:lstStyle/>
          <a:p>
            <a:pPr marL="109728" indent="0"/>
            <a:r>
              <a:rPr lang="bg-BG" sz="500" b="1" dirty="0">
                <a:solidFill>
                  <a:schemeClr val="bg1"/>
                </a:solidFill>
              </a:rPr>
              <a:t/>
            </a:r>
            <a:br>
              <a:rPr lang="bg-BG" sz="500" b="1" dirty="0">
                <a:solidFill>
                  <a:schemeClr val="bg1"/>
                </a:solidFill>
              </a:rPr>
            </a:br>
            <a:endParaRPr lang="bg-BG" sz="16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29488"/>
            <a:ext cx="6382071" cy="1455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Функция „Разходи некласифицирани </a:t>
            </a:r>
          </a:p>
          <a:p>
            <a:pPr lvl="0" algn="l">
              <a:spcBef>
                <a:spcPts val="0"/>
              </a:spcBef>
            </a:pP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		     </a:t>
            </a:r>
            <a:r>
              <a:rPr lang="en-US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 </a:t>
            </a:r>
            <a:r>
              <a:rPr lang="bg-BG" sz="18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в други функции“   </a:t>
            </a:r>
            <a:r>
              <a:rPr lang="bg-BG" sz="1800" b="1" dirty="0" smtClean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586 411 </a:t>
            </a:r>
            <a:r>
              <a:rPr lang="bg-BG" sz="1800" b="1" dirty="0">
                <a:solidFill>
                  <a:schemeClr val="bg1"/>
                </a:solidFill>
                <a:latin typeface="Arial"/>
                <a:ea typeface="+mn-ea"/>
                <a:cs typeface="+mn-cs"/>
              </a:rPr>
              <a:t>евро</a:t>
            </a:r>
            <a:endParaRPr lang="ru-RU" sz="1700" b="1" dirty="0">
              <a:solidFill>
                <a:schemeClr val="bg1"/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Контейнер за съдържани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306876"/>
              </p:ext>
            </p:extLst>
          </p:nvPr>
        </p:nvGraphicFramePr>
        <p:xfrm>
          <a:off x="6526134" y="-80407"/>
          <a:ext cx="2617866" cy="1493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равоъгълник 8"/>
          <p:cNvSpPr/>
          <p:nvPr/>
        </p:nvSpPr>
        <p:spPr>
          <a:xfrm>
            <a:off x="323528" y="1473165"/>
            <a:ext cx="858027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Clr>
                <a:srgbClr val="073E87"/>
              </a:buClr>
              <a:buFont typeface="Wingdings" pitchFamily="2" charset="2"/>
              <a:buChar char="Ø"/>
            </a:pPr>
            <a:endParaRPr lang="bg-BG" sz="1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Wingdings" pitchFamily="2" charset="2"/>
              <a:buChar char="Ø"/>
            </a:pPr>
            <a:endParaRPr lang="bg-BG" sz="1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Wingdings" pitchFamily="2" charset="2"/>
              <a:buChar char="Ø"/>
            </a:pPr>
            <a:endParaRPr lang="bg-BG" sz="1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742950" lvl="1" indent="-285750">
              <a:buClr>
                <a:srgbClr val="073E87"/>
              </a:buClr>
              <a:buFont typeface="Wingdings" pitchFamily="2" charset="2"/>
              <a:buChar char="Ø"/>
            </a:pPr>
            <a:endParaRPr lang="bg-BG" sz="1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285750" indent="-285750" algn="just">
              <a:buClr>
                <a:srgbClr val="073E87"/>
              </a:buClr>
              <a:buFont typeface="Wingdings" panose="05000000000000000000" pitchFamily="2" charset="2"/>
              <a:buChar char="q"/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Планираните разходи се финансират изцяло от общински приходи, в т.ч.:</a:t>
            </a:r>
          </a:p>
          <a:p>
            <a:pPr marL="285750" indent="-285750" algn="just">
              <a:buClr>
                <a:srgbClr val="073E87"/>
              </a:buClr>
              <a:buFont typeface="Wingdings" pitchFamily="2" charset="2"/>
              <a:buChar char="Ø"/>
            </a:pPr>
            <a:endParaRPr lang="bg-BG" sz="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lvl="1" algn="just">
              <a:buClr>
                <a:srgbClr val="073E87"/>
              </a:buClr>
            </a:pPr>
            <a:endParaRPr lang="bg-BG" sz="1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Лихви и такси                                                                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436 411</a:t>
            </a:r>
            <a:r>
              <a:rPr lang="bg-BG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евро </a:t>
            </a: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endParaRPr lang="bg-BG" sz="1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marL="742950" lvl="1" indent="-285750" algn="just">
              <a:buClr>
                <a:srgbClr val="073E87"/>
              </a:buClr>
              <a:buFont typeface="Arial" pitchFamily="34" charset="0"/>
              <a:buChar char="•"/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Резерв за непредвидени и неотложни разходи</a:t>
            </a:r>
            <a:r>
              <a:rPr lang="bg-BG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   </a:t>
            </a:r>
            <a:r>
              <a:rPr lang="bg-BG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150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bg-BG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000 </a:t>
            </a:r>
            <a:r>
              <a:rPr lang="bg-BG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евро</a:t>
            </a: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343400"/>
            <a:ext cx="3165867" cy="185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6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387405" y="228601"/>
            <a:ext cx="6232595" cy="914399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2800" b="1" dirty="0"/>
              <a:t>Очаквани резултати</a:t>
            </a:r>
          </a:p>
        </p:txBody>
      </p:sp>
      <p:sp>
        <p:nvSpPr>
          <p:cNvPr id="9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19211" y="1456941"/>
            <a:ext cx="8305800" cy="4876800"/>
          </a:xfrm>
        </p:spPr>
        <p:txBody>
          <a:bodyPr>
            <a:normAutofit fontScale="25000" lnSpcReduction="20000"/>
          </a:bodyPr>
          <a:lstStyle/>
          <a:p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Успешно финализиране на 41 броя проекти по ПВУ /План за възстановяване и</a:t>
            </a:r>
          </a:p>
          <a:p>
            <a:pPr mar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устойчивост/;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Ремонт на асфалтова настилка по улична мрежа във всички населени места в </a:t>
            </a: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община Русе и ремонтирани десетки междублокови пространства в гр. Русе;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Въведен етап от Синя зона и разработени подробни проекти по част </a:t>
            </a:r>
            <a:r>
              <a:rPr lang="bg-BG" sz="5200" dirty="0" smtClean="0">
                <a:solidFill>
                  <a:schemeClr val="accent1">
                    <a:lumMod val="75000"/>
                  </a:schemeClr>
                </a:solidFill>
              </a:rPr>
              <a:t>„Организация 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на </a:t>
            </a:r>
            <a:endParaRPr lang="bg-BG" sz="5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bg-BG" sz="5200" dirty="0" smtClean="0">
                <a:solidFill>
                  <a:schemeClr val="accent1">
                    <a:lumMod val="75000"/>
                  </a:schemeClr>
                </a:solidFill>
              </a:rPr>
              <a:t>движението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“, </a:t>
            </a:r>
            <a:r>
              <a:rPr lang="bg-BG" sz="5200" dirty="0" smtClean="0">
                <a:solidFill>
                  <a:schemeClr val="accent1">
                    <a:lumMod val="75000"/>
                  </a:schemeClr>
                </a:solidFill>
              </a:rPr>
              <a:t>съгласно приетия 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Генерален план;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Проектирани и изградени „успокоени зони за движение /Зона 30/, обхващащи </a:t>
            </a: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ул. Юндола, ул. Петрохан, ул. Околчица, ул. Чипровци, ул. Тича, съгласно приетия Генерален </a:t>
            </a: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план за организация на движението;</a:t>
            </a: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Извършване на 110 скрининг-тестове в амбулаторни условия за диагностика на Сънна апнея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за граждани с</a:t>
            </a:r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 постоянен адрес в Община Русе;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Извършване на 100 медицински прегледи и диагностика на онкологични заболявания от специалисти на </a:t>
            </a: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Комплексен онкологичен център - Русе ЕООД на здравно неосигурени жени и с нисък социален статус, на многодетни майки на възраст от 30 до 50 години с постоянен адрес на територията на Община Русе;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Обхванати 1</a:t>
            </a:r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00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 ученици от 1-ви до </a:t>
            </a:r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-ти клас в двумесечни курсове по лечебна гимнастика;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Осигурени профилактични прегледи за превенция и диагностика на очни заболявания на над 900 деца от </a:t>
            </a:r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IV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предучилищна група от детските градини 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Осигурени профилактични прегледи на 4800 спортуващи деца и ученици;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Възможност за включване на 40 двойки с репродуктивни проблеми в програма 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„Асистирана репродукция“;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384 потребители на социална услуга  "Асистентска подкрепа";</a:t>
            </a:r>
          </a:p>
          <a:p>
            <a:pPr lvl="0"/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50 потребители на социална услуга „Обществена трапезария“, получаващи топъл обяд;</a:t>
            </a:r>
            <a:endParaRPr lang="en-US" sz="52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200" dirty="0" smtClean="0">
                <a:solidFill>
                  <a:schemeClr val="accent1">
                    <a:lumMod val="75000"/>
                  </a:schemeClr>
                </a:solidFill>
              </a:rPr>
              <a:t>436 лица </a:t>
            </a:r>
            <a:r>
              <a:rPr lang="bg-BG" sz="5200" dirty="0" err="1" smtClean="0">
                <a:solidFill>
                  <a:schemeClr val="accent1">
                    <a:lumMod val="75000"/>
                  </a:schemeClr>
                </a:solidFill>
              </a:rPr>
              <a:t>обгрижени</a:t>
            </a:r>
            <a:r>
              <a:rPr lang="bg-BG" sz="5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в специализирани институции;</a:t>
            </a:r>
          </a:p>
          <a:p>
            <a:r>
              <a:rPr lang="en-US" sz="52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55 потребители, ползващи услуги в ДСП;</a:t>
            </a:r>
          </a:p>
          <a:p>
            <a:pPr lvl="0"/>
            <a:r>
              <a:rPr lang="bg-BG" sz="5200" dirty="0">
                <a:solidFill>
                  <a:schemeClr val="accent1">
                    <a:lumMod val="75000"/>
                  </a:schemeClr>
                </a:solidFill>
              </a:rPr>
              <a:t>2000 ползватели по Механизъм  лична помощ, съгласно Закона за лична помощ</a:t>
            </a:r>
            <a:r>
              <a:rPr lang="bg-BG" sz="5200" dirty="0"/>
              <a:t>;</a:t>
            </a:r>
            <a:endParaRPr lang="en-US" sz="5200" dirty="0"/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bg-BG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22" y="130795"/>
            <a:ext cx="914400" cy="124080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D73E7091-99F8-4BBB-ABDA-7FEED5B5F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1676596"/>
            <a:ext cx="1733550" cy="1943264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B048BF9D-6647-8FCF-1031-9C443E4B4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4627998"/>
            <a:ext cx="2057400" cy="179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pPr marL="109728" lvl="0">
              <a:spcBef>
                <a:spcPts val="0"/>
              </a:spcBef>
            </a:pPr>
            <a:r>
              <a:rPr lang="bg-BG" sz="2400" b="1" dirty="0">
                <a:solidFill>
                  <a:schemeClr val="bg1"/>
                </a:solidFill>
              </a:rPr>
              <a:t>Сравнителна диаграма на </a:t>
            </a:r>
            <a:br>
              <a:rPr lang="bg-BG" sz="2400" b="1" dirty="0">
                <a:solidFill>
                  <a:schemeClr val="bg1"/>
                </a:solidFill>
              </a:rPr>
            </a:br>
            <a:r>
              <a:rPr lang="bg-BG" sz="2400" b="1" dirty="0">
                <a:solidFill>
                  <a:schemeClr val="bg1"/>
                </a:solidFill>
              </a:rPr>
              <a:t>Проектобюджет 2026 и бюджет 2025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bg-BG" sz="2400" b="1" dirty="0">
                <a:solidFill>
                  <a:schemeClr val="bg1"/>
                </a:solidFill>
              </a:rPr>
              <a:t>г.</a:t>
            </a: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89711" y="5624104"/>
            <a:ext cx="8473289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    Първоначален б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юджет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за 2025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е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96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545 2</a:t>
            </a:r>
            <a:r>
              <a:rPr lang="bg-BG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77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лв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./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151 621 192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преходен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остатък</a:t>
            </a:r>
            <a:endParaRPr lang="bg-BG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bg-BG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       </a:t>
            </a:r>
            <a:r>
              <a:rPr lang="bg-BG" sz="1600" b="1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Пректо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бюджет за 2026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г.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155 396 368</a:t>
            </a:r>
            <a:r>
              <a:rPr lang="ru-RU" sz="1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евро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преходен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остатък</a:t>
            </a:r>
            <a:endParaRPr lang="bg-BG" sz="1600" b="1" i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endParaRPr lang="ru-RU" sz="1400" i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0" name="Контейнер за съдържани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251152"/>
              </p:ext>
            </p:extLst>
          </p:nvPr>
        </p:nvGraphicFramePr>
        <p:xfrm>
          <a:off x="500769" y="1455342"/>
          <a:ext cx="8099853" cy="4141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6986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600200" y="442839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2800" b="1" dirty="0"/>
              <a:t>Очаквани резултати</a:t>
            </a:r>
          </a:p>
        </p:txBody>
      </p:sp>
      <p:sp>
        <p:nvSpPr>
          <p:cNvPr id="9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52400" y="1828800"/>
            <a:ext cx="8534400" cy="4876800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275 потребители включени на почасови мобилни интегрирани здравно-социални услуги по домовете и </a:t>
            </a:r>
          </a:p>
          <a:p>
            <a:pPr marL="0" lvl="0" indent="0">
              <a:buNone/>
            </a:pP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психологическа подкрепа за възрастни хора в невъзможност за самообслужване и лица с увреждания по проект „Иновативни здравно – социални услуги“;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 smtClean="0">
                <a:solidFill>
                  <a:schemeClr val="accent1">
                    <a:lumMod val="75000"/>
                  </a:schemeClr>
                </a:solidFill>
              </a:rPr>
              <a:t>740 бр. </a:t>
            </a: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деца на възраст от 1-3 години от детски ясли, обследвани по програма "Моите зъбки - здрави и бели";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над 160 деца с изявени дарби в областта на науката, културата и спорта ще получат еднократно </a:t>
            </a:r>
          </a:p>
          <a:p>
            <a:pPr marL="0" indent="0">
              <a:buNone/>
            </a:pP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подпомагане;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Коледно-новогодишен фестивал – над 15 събития, очакван брой посетители над 12000;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18 концерта, над 5 съпътстващи събития: изложби, представяния и др. в рамките на Мартенски </a:t>
            </a:r>
          </a:p>
          <a:p>
            <a:pPr marL="0" lvl="0" indent="0">
              <a:buNone/>
            </a:pP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музикални дни;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Финансиране</a:t>
            </a:r>
            <a:r>
              <a:rPr lang="en-US" sz="5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en-US" sz="56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5 проекта по програма „Култура“;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Над 200 културни събития в рамките на Културния календар;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Поддържане на 13 форми на работа в Младежки дом-вече Международен младежки център, където са обхванати над 600 младежи и девойки;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Поредица културни събития в календара на Младежки дом-вече Международен младежки център: 5 мащабни </a:t>
            </a:r>
            <a:r>
              <a:rPr lang="bg-BG" sz="5600" dirty="0" smtClean="0">
                <a:solidFill>
                  <a:schemeClr val="accent1">
                    <a:lumMod val="75000"/>
                  </a:schemeClr>
                </a:solidFill>
              </a:rPr>
              <a:t>конкурси, </a:t>
            </a: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част от които национални и международни,  4 турнира на клубовете по шах и </a:t>
            </a:r>
            <a:r>
              <a:rPr lang="bg-BG" sz="5600" dirty="0" err="1">
                <a:solidFill>
                  <a:schemeClr val="accent1">
                    <a:lumMod val="75000"/>
                  </a:schemeClr>
                </a:solidFill>
              </a:rPr>
              <a:t>ушу</a:t>
            </a: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, както и  провеждането на Юбилейното 30-годишно издание на конкурса „Северно сияние“. 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Поддържане на 18 форми на работа в Общински детски център за култура и </a:t>
            </a:r>
          </a:p>
          <a:p>
            <a:pPr marL="0" lvl="0" indent="0">
              <a:buNone/>
            </a:pP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изкуство, където са обхванати 1100 деца и младежи;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Организация от Общински детски център за култура и изкуство на 5 </a:t>
            </a:r>
          </a:p>
          <a:p>
            <a:pPr marL="0" lvl="0" indent="0">
              <a:buNone/>
            </a:pPr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Национални  конкурса;</a:t>
            </a:r>
          </a:p>
          <a:p>
            <a:r>
              <a:rPr lang="bg-BG" sz="5600" dirty="0">
                <a:solidFill>
                  <a:schemeClr val="accent1">
                    <a:lumMod val="75000"/>
                  </a:schemeClr>
                </a:solidFill>
              </a:rPr>
              <a:t>Над 60 спортни клуба ще получат подпомагане по програма Спорт.</a:t>
            </a:r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n-US" sz="56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5600" dirty="0"/>
          </a:p>
          <a:p>
            <a:pPr lvl="0"/>
            <a:endParaRPr lang="bg-BG" sz="5200" dirty="0"/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endParaRPr lang="bg-BG" sz="5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22" y="130795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m.netinfo.bg/media/images/35051/35051344/991-ratio-rus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355" y="5257800"/>
            <a:ext cx="2314687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63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Nikolay\Desktop\euro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640" y="1491190"/>
            <a:ext cx="4038600" cy="3263478"/>
          </a:xfrm>
          <a:prstGeom prst="rect">
            <a:avLst/>
          </a:prstGeom>
          <a:solidFill>
            <a:schemeClr val="accent1"/>
          </a:solidFill>
          <a:effectLst>
            <a:glow>
              <a:schemeClr val="accent1"/>
            </a:glow>
            <a:softEdge rad="0"/>
          </a:effectLst>
        </p:spPr>
      </p:pic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04111" y="311346"/>
            <a:ext cx="6232525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 2026 г.</a:t>
            </a: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авоъгълник 9"/>
          <p:cNvSpPr/>
          <p:nvPr/>
        </p:nvSpPr>
        <p:spPr>
          <a:xfrm>
            <a:off x="367702" y="1404170"/>
            <a:ext cx="862389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bg-BG" sz="2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РИСКОВЕ ПРЕД БЮДЖЕТ 2026 г.</a:t>
            </a:r>
          </a:p>
          <a:p>
            <a:endParaRPr lang="bg-BG" sz="800" dirty="0">
              <a:solidFill>
                <a:schemeClr val="tx2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въвеждането на еврото и произтичащите от него предизвикателства в условията на динамична икономическа среда;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усложнената финансова, политическа и икономическа обстановка;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риск от забавяне или затруднения при изпълнението на значими инфраструктурни обекти;</a:t>
            </a: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инфлационният натиск създава предпоставки за формиране на бюджетен дефицит и влошаване на бюджетното салдо;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несигурност по отношение на разходите за електроенергия, природен газ и горива;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риск от неизпълнение на планираните приходи.</a:t>
            </a:r>
          </a:p>
          <a:p>
            <a:endParaRPr lang="bg-BG" sz="8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      Предложеният бюджет за 2026 г. е балансиран и е разработен с приоритет върху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изпълнение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то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законово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регламентираните</a:t>
            </a:r>
            <a:r>
              <a:rPr lang="en-A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функции</a:t>
            </a:r>
            <a:r>
              <a:rPr lang="en-A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sz="1600" dirty="0" err="1">
                <a:solidFill>
                  <a:schemeClr val="accent1">
                    <a:lumMod val="75000"/>
                  </a:schemeClr>
                </a:solidFill>
              </a:rPr>
              <a:t>общината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en-A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запазването на финансовата стабилност, устойчивостта на публичните услуги и защитата на обществения интерес. </a:t>
            </a:r>
          </a:p>
          <a:p>
            <a:endParaRPr lang="bg-BG" sz="1600" dirty="0">
              <a:solidFill>
                <a:schemeClr val="tx2">
                  <a:lumMod val="75000"/>
                </a:schemeClr>
              </a:solidFill>
            </a:endParaRPr>
          </a:p>
          <a:p>
            <a:endParaRPr lang="bg-BG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AutoShape 2" descr="Русе - Градът с уникална за страната ни архитектура | Флат БГ / Flat.b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6" name="AutoShape 4" descr="Русе - Градът с уникална за страната ни архитектура | Флат БГ / Flat.b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8" name="AutoShape 6" descr="Русе - Градът с уникална за страната ни архитектура | Флат БГ / Flat.bg"/>
          <p:cNvSpPr>
            <a:spLocks noChangeAspect="1" noChangeArrowheads="1"/>
          </p:cNvSpPr>
          <p:nvPr/>
        </p:nvSpPr>
        <p:spPr bwMode="auto">
          <a:xfrm>
            <a:off x="1828800" y="30480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9" name="AutoShape 2" descr="Актуализация на Инвестиционния профил на Община Русе: Нови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Картина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496" y="4994469"/>
            <a:ext cx="2743200" cy="174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3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230" y="228600"/>
            <a:ext cx="3300014" cy="343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NK\Desktop\Презентация\Снимки\Untitled.png34432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" y="2514600"/>
            <a:ext cx="2031806" cy="434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NK\Desktop\Презентация\Снимки\123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2667000"/>
            <a:ext cx="200045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1225" y="491408"/>
            <a:ext cx="2019300" cy="324239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4752380"/>
            <a:ext cx="3733800" cy="3467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bg-BG" sz="1600" b="1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91733" y="4191000"/>
            <a:ext cx="6493884" cy="1619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600" b="1" dirty="0">
                <a:solidFill>
                  <a:schemeClr val="tx2">
                    <a:lumMod val="75000"/>
                  </a:schemeClr>
                </a:solidFill>
              </a:rPr>
              <a:t>БЛАГОДАРИМ ЗА ВАШЕТО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8807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2224" y="284982"/>
            <a:ext cx="6232595" cy="1143000"/>
          </a:xfrm>
        </p:spPr>
        <p:txBody>
          <a:bodyPr>
            <a:noAutofit/>
          </a:bodyPr>
          <a:lstStyle/>
          <a:p>
            <a:pPr marL="109728" lvl="0">
              <a:spcBef>
                <a:spcPts val="0"/>
              </a:spcBef>
            </a:pPr>
            <a:r>
              <a:rPr lang="bg-BG" sz="2400" b="1" dirty="0">
                <a:solidFill>
                  <a:schemeClr val="bg1"/>
                </a:solidFill>
              </a:rPr>
              <a:t>Рамка на проектобюджет 2026 г. </a:t>
            </a:r>
            <a:br>
              <a:rPr lang="bg-BG" sz="2400" b="1" dirty="0">
                <a:solidFill>
                  <a:schemeClr val="bg1"/>
                </a:solidFill>
              </a:rPr>
            </a:br>
            <a:r>
              <a:rPr lang="bg-BG" sz="2400" b="1" i="1" dirty="0">
                <a:solidFill>
                  <a:schemeClr val="bg1"/>
                </a:solidFill>
              </a:rPr>
              <a:t>с преходни остатъци в евро</a:t>
            </a: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138920" y="1528151"/>
            <a:ext cx="8866160" cy="848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bg-BG" sz="1200" dirty="0"/>
              <a:t>	</a:t>
            </a:r>
            <a:r>
              <a:rPr lang="bg-BG" sz="1600" dirty="0">
                <a:solidFill>
                  <a:schemeClr val="accent1">
                    <a:lumMod val="75000"/>
                  </a:schemeClr>
                </a:solidFill>
              </a:rPr>
              <a:t>Проектобюджетът на Община Русе за 2026 година е насочен към запазване на финансовата стабилност на общината, гарантиране на устойчиво предоставяне на публичните услуги и изпълнение на приоритетите за развитие в условията на динамична икономическа и нормативна среда. Първият бюджет в евро.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Контейнер за съдържани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310132"/>
              </p:ext>
            </p:extLst>
          </p:nvPr>
        </p:nvGraphicFramePr>
        <p:xfrm>
          <a:off x="457200" y="2590800"/>
          <a:ext cx="7556500" cy="3948048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379534566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69025612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9935563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079220072"/>
                    </a:ext>
                  </a:extLst>
                </a:gridCol>
              </a:tblGrid>
              <a:tr h="570668"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ФУНКЦИИ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Проект за Бюджет 2026 г.             /к.2+к.3/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Държавно финансиране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Общинско финансиране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115369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ctr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271511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І. Функция „Общи </a:t>
                      </a:r>
                      <a:r>
                        <a:rPr lang="ru-RU" sz="1200" b="0" i="0" u="none" strike="noStrike" dirty="0" err="1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държавни</a:t>
                      </a:r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служби</a:t>
                      </a:r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10 512 789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5 730 879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4 781 910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714273"/>
                  </a:ext>
                </a:extLst>
              </a:tr>
              <a:tr h="20212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ІІ. Функция „</a:t>
                      </a:r>
                      <a:r>
                        <a:rPr lang="ru-RU" sz="1200" b="0" i="0" u="none" strike="noStrike" dirty="0" err="1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Отбрана</a:t>
                      </a:r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 и </a:t>
                      </a:r>
                      <a:r>
                        <a:rPr lang="ru-RU" sz="1200" b="0" i="0" u="none" strike="noStrike" dirty="0" err="1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сигурност</a:t>
                      </a:r>
                      <a:r>
                        <a:rPr lang="ru-RU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763 411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561 588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201 823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85788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ІІІ. Функция „Образование“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56 185 668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55 606 920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578 748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395065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І</a:t>
                      </a:r>
                      <a:r>
                        <a:rPr lang="en-US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V. </a:t>
                      </a:r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Функция „Здравеопазване“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6 514 899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6 401 345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113 554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27548"/>
                  </a:ext>
                </a:extLst>
              </a:tr>
              <a:tr h="38044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V. Функция „Социално осигуряване, подпомагане и грижи“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22 792 298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21 373 419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1 418 879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279296"/>
                  </a:ext>
                </a:extLst>
              </a:tr>
              <a:tr h="38044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VІ. Функция „Жилищно строителство, БКС и опазване на околната среда“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28 316 505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 dirty="0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28 316 505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444725"/>
                  </a:ext>
                </a:extLst>
              </a:tr>
              <a:tr h="38044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VІІ. Функция „Почивно дело, култура, религиозна дейност“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6 968 359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3 229 065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3 739 294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745293"/>
                  </a:ext>
                </a:extLst>
              </a:tr>
              <a:tr h="32190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VІІІ. Функция „Икономически дейности и услуги“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7 854 944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338 013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7 516 931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880350"/>
                  </a:ext>
                </a:extLst>
              </a:tr>
              <a:tr h="38044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ІХ. Функция „Разходи некласифицирани в други функции“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586 411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0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586 411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263457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Всичко  текущ бюджет 2026 г.: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140 495 284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93 241 229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47 254 055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04239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Капиталов бюджет за 2026 г.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14 901 084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5 061 028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9 840 056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249645"/>
                  </a:ext>
                </a:extLst>
              </a:tr>
              <a:tr h="19022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17375E"/>
                          </a:solidFill>
                          <a:effectLst/>
                          <a:latin typeface="Calibri" panose="020F0502020204030204" pitchFamily="34" charset="0"/>
                        </a:rPr>
                        <a:t>Рамка на проектобюджет 2026 г.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155 396 368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98 302 257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bg-BG" sz="1200" b="1" i="0" u="none" strike="noStrike" dirty="0">
                          <a:solidFill>
                            <a:srgbClr val="17375E"/>
                          </a:solidFill>
                          <a:effectLst/>
                          <a:latin typeface="Arial" panose="020B0604020202020204" pitchFamily="34" charset="0"/>
                        </a:rPr>
                        <a:t>57 094 111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433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8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номер н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5" name="Диаграма 4"/>
          <p:cNvGraphicFramePr/>
          <p:nvPr>
            <p:extLst>
              <p:ext uri="{D42A27DB-BD31-4B8C-83A1-F6EECF244321}">
                <p14:modId xmlns:p14="http://schemas.microsoft.com/office/powerpoint/2010/main" val="2399079483"/>
              </p:ext>
            </p:extLst>
          </p:nvPr>
        </p:nvGraphicFramePr>
        <p:xfrm>
          <a:off x="304800" y="1866516"/>
          <a:ext cx="4038600" cy="4153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а 7"/>
          <p:cNvGraphicFramePr/>
          <p:nvPr>
            <p:extLst>
              <p:ext uri="{D42A27DB-BD31-4B8C-83A1-F6EECF244321}">
                <p14:modId xmlns:p14="http://schemas.microsoft.com/office/powerpoint/2010/main" val="3984764027"/>
              </p:ext>
            </p:extLst>
          </p:nvPr>
        </p:nvGraphicFramePr>
        <p:xfrm>
          <a:off x="4800600" y="1828800"/>
          <a:ext cx="3886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113916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авоъгълник 24"/>
          <p:cNvSpPr/>
          <p:nvPr/>
        </p:nvSpPr>
        <p:spPr>
          <a:xfrm>
            <a:off x="1447799" y="227832"/>
            <a:ext cx="6232596" cy="1524768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g-BG" sz="2000" dirty="0">
                <a:solidFill>
                  <a:prstClr val="white"/>
                </a:solidFill>
                <a:latin typeface="Trebuchet MS"/>
              </a:rPr>
              <a:t>Проектобюджет на Община Русе за 2026 г. </a:t>
            </a:r>
            <a:endParaRPr lang="en-US" sz="2000" dirty="0">
              <a:solidFill>
                <a:prstClr val="white"/>
              </a:solidFill>
              <a:latin typeface="Trebuchet MS"/>
            </a:endParaRPr>
          </a:p>
          <a:p>
            <a:pPr algn="ctr"/>
            <a:endParaRPr lang="en-US" sz="2400" b="1" dirty="0">
              <a:solidFill>
                <a:prstClr val="white"/>
              </a:solidFill>
              <a:latin typeface="Trebuchet MS"/>
            </a:endParaRPr>
          </a:p>
          <a:p>
            <a:pPr algn="ctr"/>
            <a:r>
              <a:rPr lang="bg-BG" sz="2400" b="1" dirty="0" smtClean="0">
                <a:solidFill>
                  <a:schemeClr val="bg1"/>
                </a:solidFill>
                <a:latin typeface="Trebuchet MS"/>
              </a:rPr>
              <a:t>155 396 368 </a:t>
            </a:r>
            <a:r>
              <a:rPr lang="bg-BG" sz="2400" b="1" dirty="0">
                <a:solidFill>
                  <a:schemeClr val="bg1"/>
                </a:solidFill>
                <a:latin typeface="Trebuchet MS"/>
              </a:rPr>
              <a:t>евро</a:t>
            </a:r>
            <a:r>
              <a:rPr lang="bg-BG" sz="2400" b="1" dirty="0">
                <a:solidFill>
                  <a:prstClr val="white"/>
                </a:solidFill>
                <a:latin typeface="Trebuchet MS"/>
              </a:rPr>
              <a:t> </a:t>
            </a:r>
            <a:r>
              <a:rPr lang="bg-BG" sz="2400" i="1" dirty="0">
                <a:solidFill>
                  <a:prstClr val="white"/>
                </a:solidFill>
                <a:latin typeface="Trebuchet MS"/>
              </a:rPr>
              <a:t>с преходни остатъци</a:t>
            </a:r>
          </a:p>
        </p:txBody>
      </p:sp>
    </p:spTree>
    <p:extLst>
      <p:ext uri="{BB962C8B-B14F-4D97-AF65-F5344CB8AC3E}">
        <p14:creationId xmlns:p14="http://schemas.microsoft.com/office/powerpoint/2010/main" val="212950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71748" y="213576"/>
            <a:ext cx="6208646" cy="1407077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747" y="284981"/>
            <a:ext cx="6208646" cy="1430405"/>
          </a:xfrm>
        </p:spPr>
        <p:txBody>
          <a:bodyPr>
            <a:noAutofit/>
          </a:bodyPr>
          <a:lstStyle/>
          <a:p>
            <a:pPr marL="109728" indent="0"/>
            <a:r>
              <a:rPr lang="bg-BG" sz="1800" b="1" dirty="0">
                <a:solidFill>
                  <a:schemeClr val="bg1"/>
                </a:solidFill>
              </a:rPr>
              <a:t>СТРАТЕГИЧЕСКА ЦЕЛ</a:t>
            </a:r>
            <a:r>
              <a:rPr lang="bg-BG" sz="900" b="1" dirty="0">
                <a:solidFill>
                  <a:schemeClr val="bg1"/>
                </a:solidFill>
              </a:rPr>
              <a:t>:</a:t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bg-BG" sz="2400" dirty="0">
                <a:solidFill>
                  <a:schemeClr val="bg1"/>
                </a:solidFill>
              </a:rPr>
              <a:t>Повишаване качеството на живот на русенци чрез създаване на привлекателна и удобна жизнена среда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284982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152400" y="2267006"/>
            <a:ext cx="8511398" cy="44655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AutoNum type="arabicPeriod"/>
            </a:pPr>
            <a:endParaRPr lang="bg-BG" sz="8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bg-BG" sz="2000" dirty="0"/>
          </a:p>
          <a:p>
            <a:pPr marL="0" indent="0">
              <a:buNone/>
            </a:pPr>
            <a:endParaRPr lang="bg-BG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Правоъгълник 10"/>
          <p:cNvSpPr/>
          <p:nvPr/>
        </p:nvSpPr>
        <p:spPr>
          <a:xfrm>
            <a:off x="301212" y="1994940"/>
            <a:ext cx="8374087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spcAft>
                <a:spcPts val="1200"/>
              </a:spcAft>
              <a:buNone/>
            </a:pPr>
            <a:r>
              <a:rPr lang="bg-BG" sz="1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В Проектобюджет 2026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bg-BG" sz="1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г</a:t>
            </a: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bg-BG" sz="19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Община Русе залага изпълнението на следните приоритети:</a:t>
            </a:r>
          </a:p>
          <a:p>
            <a:pPr lvl="0"/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1.  П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овишаване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качеството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публичните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услуги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в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интерес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жителите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Община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en-AU" dirty="0" smtClean="0">
                <a:solidFill>
                  <a:schemeClr val="accent1">
                    <a:lumMod val="75000"/>
                  </a:schemeClr>
                </a:solidFill>
              </a:rPr>
              <a:t>Русе 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и п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одобряване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техническата и социална инфраструктура.</a:t>
            </a:r>
          </a:p>
          <a:p>
            <a:pPr lvl="0"/>
            <a:endParaRPr lang="bg-BG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2. Б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алансирано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всички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населени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места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/>
            <a:endParaRPr lang="bg-BG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Надграждане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грижите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за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най-уязвимите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0"/>
            <a:endParaRPr lang="bg-B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Подкрепа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усенската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>
                <a:solidFill>
                  <a:schemeClr val="accent1">
                    <a:lumMod val="75000"/>
                  </a:schemeClr>
                </a:solidFill>
              </a:rPr>
              <a:t>култура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 и спорт</a:t>
            </a:r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bg-BG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bg-BG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bg-BG" dirty="0">
                <a:solidFill>
                  <a:schemeClr val="accent1">
                    <a:lumMod val="75000"/>
                  </a:schemeClr>
                </a:solidFill>
              </a:rPr>
              <a:t>Успешно финализиране на 18 проекта по ПВУ.</a:t>
            </a:r>
          </a:p>
          <a:p>
            <a:pPr marL="109728" indent="0">
              <a:spcAft>
                <a:spcPts val="1200"/>
              </a:spcAft>
              <a:buNone/>
            </a:pPr>
            <a:endParaRPr lang="bg-BG" sz="1900" b="1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briag.bg/uploads/images/full/b2c3ab1167e5a2e8592100502e9b0d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77" y="3965865"/>
            <a:ext cx="239843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86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2663">
            <a:off x="6361085" y="4679211"/>
            <a:ext cx="1837346" cy="18288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авоъгълник 24"/>
          <p:cNvSpPr/>
          <p:nvPr/>
        </p:nvSpPr>
        <p:spPr>
          <a:xfrm>
            <a:off x="1447799" y="227832"/>
            <a:ext cx="6232595" cy="12573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Акценти</a:t>
            </a:r>
            <a:r>
              <a:rPr lang="ru-RU" sz="2400" b="1" dirty="0">
                <a:solidFill>
                  <a:schemeClr val="bg1"/>
                </a:solidFill>
              </a:rPr>
              <a:t> в </a:t>
            </a:r>
            <a:r>
              <a:rPr lang="ru-RU" sz="2400" b="1" dirty="0" err="1">
                <a:solidFill>
                  <a:schemeClr val="bg1"/>
                </a:solidFill>
              </a:rPr>
              <a:t>Проектобюджет</a:t>
            </a:r>
            <a:r>
              <a:rPr lang="ru-RU" sz="2400" b="1" dirty="0">
                <a:solidFill>
                  <a:schemeClr val="bg1"/>
                </a:solidFill>
              </a:rPr>
              <a:t> 2026 г.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89710" y="1542282"/>
            <a:ext cx="8549489" cy="5309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Подобряване на градската среда:</a:t>
            </a:r>
            <a:endParaRPr lang="bg-BG" sz="13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 средства за текущи и аварийни ремонти на </a:t>
            </a:r>
            <a:r>
              <a:rPr lang="bg-BG" sz="1200" dirty="0" smtClean="0">
                <a:solidFill>
                  <a:schemeClr val="accent1">
                    <a:lumMod val="75000"/>
                  </a:schemeClr>
                </a:solidFill>
              </a:rPr>
              <a:t>общински недвижими имоти </a:t>
            </a:r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собственост, междублокови пространства, в това число </a:t>
            </a:r>
            <a:r>
              <a:rPr lang="bg-BG" sz="1200" dirty="0" smtClean="0">
                <a:solidFill>
                  <a:schemeClr val="accent1">
                    <a:lumMod val="75000"/>
                  </a:schemeClr>
                </a:solidFill>
              </a:rPr>
              <a:t>достъпна среда;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средства, предназначени за подобряване инфраструктурата и благоустрояване във всички кметства, за изграждане на сгради с местно значение в гр. Мартен и с. Басарбово, ИТП за основен ремонт на Здравна служба в с. Николово, беседки 2 броя за км. Червена вода,  поливна система в с. Сандрово, навес в гробищен парк с. Ястребово, както и закупуване на техника и инвентар във всички кметства.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rgbClr val="4F81BD">
                    <a:lumMod val="75000"/>
                  </a:srgbClr>
                </a:solidFill>
                <a:cs typeface="Arial" panose="020B0604020202020204" pitchFamily="34" charset="0"/>
              </a:rPr>
              <a:t>Мерки за подобряване качеството на въздуха и опазване на околната среда:</a:t>
            </a: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функциониране на станции, отразяващи качеството на атмосферния въздух;</a:t>
            </a:r>
          </a:p>
          <a:p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дооборудване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на станции за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измерване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съединения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диметиламин и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формалдехид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разработване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програма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за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качеството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атмосферния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въздух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дейности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по управление на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отпадъците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 от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</a:rPr>
              <a:t>текстил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Повишаване на обществения ред и сигурност:</a:t>
            </a:r>
          </a:p>
          <a:p>
            <a:pPr marL="400050" algn="just"/>
            <a:r>
              <a:rPr lang="bg-BG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контрол за чистотата, опазването на собствеността и намаляване на вандалските прояви чрез ИООРС и общинска полиция;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Подпомагане на родителството:</a:t>
            </a: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финансово подпомагане на всяко новородено дете в община Русе;</a:t>
            </a: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</a:rPr>
              <a:t>средства по Програма „Асистирана репродукция“;</a:t>
            </a:r>
          </a:p>
          <a:p>
            <a:r>
              <a:rPr lang="bg-BG" sz="1200" dirty="0">
                <a:solidFill>
                  <a:srgbClr val="4F81BD">
                    <a:lumMod val="75000"/>
                  </a:srgbClr>
                </a:solidFill>
              </a:rPr>
              <a:t>средствата за обновяване на детски площадки</a:t>
            </a:r>
            <a:r>
              <a:rPr lang="bg-BG" sz="1300" dirty="0">
                <a:solidFill>
                  <a:srgbClr val="4F81BD">
                    <a:lumMod val="75000"/>
                  </a:srgbClr>
                </a:solidFill>
              </a:rPr>
              <a:t>;</a:t>
            </a: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средства за еднократна финансова помощ за лица със здравословни и битови проблеми;</a:t>
            </a:r>
            <a:endParaRPr lang="en-US" sz="12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bg-BG" sz="12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Общински програми „Моите зъбки-здрави и бели“ и „Да опазим очите на децата“</a:t>
            </a:r>
          </a:p>
          <a:p>
            <a:endParaRPr lang="bg-BG" sz="1700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700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>
              <a:buNone/>
            </a:pPr>
            <a:endParaRPr lang="bg-BG" sz="1700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6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24"/>
          <p:cNvSpPr/>
          <p:nvPr/>
        </p:nvSpPr>
        <p:spPr>
          <a:xfrm>
            <a:off x="1456109" y="286858"/>
            <a:ext cx="6232598" cy="1139248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bg-B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798" y="284982"/>
            <a:ext cx="6232595" cy="1143000"/>
          </a:xfrm>
        </p:spPr>
        <p:txBody>
          <a:bodyPr>
            <a:noAutofit/>
          </a:bodyPr>
          <a:lstStyle/>
          <a:p>
            <a:r>
              <a:rPr lang="bg-BG" sz="900" b="1" dirty="0">
                <a:solidFill>
                  <a:schemeClr val="bg1"/>
                </a:solidFill>
              </a:rPr>
              <a:t/>
            </a:r>
            <a:br>
              <a:rPr lang="bg-BG" sz="900" b="1" dirty="0">
                <a:solidFill>
                  <a:schemeClr val="bg1"/>
                </a:solidFill>
              </a:rPr>
            </a:br>
            <a:r>
              <a:rPr lang="ru-RU" sz="2400" b="1" dirty="0" err="1">
                <a:solidFill>
                  <a:schemeClr val="bg1"/>
                </a:solidFill>
              </a:rPr>
              <a:t>Акценти</a:t>
            </a:r>
            <a:r>
              <a:rPr lang="ru-RU" sz="2400" b="1" dirty="0">
                <a:solidFill>
                  <a:schemeClr val="bg1"/>
                </a:solidFill>
              </a:rPr>
              <a:t> в </a:t>
            </a:r>
            <a:r>
              <a:rPr lang="ru-RU" sz="2400" b="1" dirty="0" err="1">
                <a:solidFill>
                  <a:schemeClr val="bg1"/>
                </a:solidFill>
              </a:rPr>
              <a:t>Проектобюджет</a:t>
            </a:r>
            <a:r>
              <a:rPr lang="ru-RU" sz="2400" b="1" dirty="0">
                <a:solidFill>
                  <a:schemeClr val="bg1"/>
                </a:solidFill>
              </a:rPr>
              <a:t> 2026 г.</a:t>
            </a:r>
            <a:endParaRPr lang="bg-BG" sz="2400" b="1" dirty="0">
              <a:solidFill>
                <a:schemeClr val="bg1"/>
              </a:solidFill>
            </a:endParaRPr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9711" y="152400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4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289710" y="1367080"/>
            <a:ext cx="8854289" cy="5207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Подкрепа на образованието:</a:t>
            </a:r>
            <a:endParaRPr lang="en-US" sz="13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Общински средства за дейността на ПГСС „Ангел Кънчев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“; за ремонт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 оборудване на нови класни стаи в СУЕЕ „Св. Константин-Кирил Философ“;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в ОУ  „Васил Априлов“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– с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. Хотанца;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покрив и топлопровод в ОУ „Олимпи Панов“;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допълнителни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санитарни помещения в ОУ „Отец Паисий“;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обзавеждане на новопостроения корпус в СУ „Васил Левски“ 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отоплителна инсталация в ДГ „Синчец“ в кв. Средна кула,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на сграда А на ДГ „Детелина“ 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оборудване на новопостроения филиал на ДГ „Радост“;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ремонт на покрив в ДГ „Снежанка“ и допълнителен ресурс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за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общинска образователна програма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900" dirty="0">
              <a:solidFill>
                <a:srgbClr val="C00000"/>
              </a:solidFill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Превантивна дейност</a:t>
            </a:r>
            <a:endParaRPr lang="en-US" sz="13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осигуряване на проводимост на речното корито на р. Русенски лом в границите на урбанизираната територия-етап 2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Здравни и социални дейности</a:t>
            </a:r>
          </a:p>
          <a:p>
            <a:pPr lvl="0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на лицата, ползватели на Механизъм лична помощ, съгласно Закона за лична помощ.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скрининг профилактика и лечение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гръбначни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изкривявания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</a:rPr>
              <a:t>деца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 от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I –V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клас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медицинско обслужване /профилактични прегледи/ на спортуващи деца и ученици;</a:t>
            </a:r>
            <a:endParaRPr lang="bg-BG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общинска програма „Да опазим очите на децата“-за деца от четвърта група в детските градини и безплатна профилактика от дентален лекар за деца от 1 до 3 години по общинска програма „Моите зъбки-здрави и бели“;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средства за 110 броя скрининг  тестове в амбулаторни условия за диагностика на сънна апнея за граждани с постоянен адрес в община Русе;</a:t>
            </a:r>
          </a:p>
          <a:p>
            <a:pPr marL="0" indent="0" algn="just">
              <a:buNone/>
            </a:pP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500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en-US" sz="1500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en-US" sz="1500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endParaRPr lang="en-US" sz="15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endParaRPr lang="en-US" sz="1600" dirty="0"/>
          </a:p>
          <a:p>
            <a:pPr marL="0" lvl="0" indent="0">
              <a:lnSpc>
                <a:spcPct val="107000"/>
              </a:lnSpc>
              <a:buNone/>
            </a:pPr>
            <a:endParaRPr lang="bg-BG" sz="150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endParaRPr lang="bg-BG" sz="1500" b="1" u="sng" dirty="0">
              <a:solidFill>
                <a:schemeClr val="tx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algn="just"/>
            <a:endParaRPr lang="bg-BG" sz="1800" b="1" u="sng" dirty="0">
              <a:solidFill>
                <a:schemeClr val="tx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3756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bg-BG" sz="1500" dirty="0">
                <a:solidFill>
                  <a:schemeClr val="accent1">
                    <a:lumMod val="75000"/>
                  </a:schemeClr>
                </a:solidFill>
              </a:rPr>
              <a:t>средства за 100 броя медицински прегледи и диагностика на онкологични заболявания от специалисти на Комплексен онкологичен център - Русе ЕООД на здравно неосигурени жени и с нисък социален статус, на многодетни майки на възраст от 30 до 50 години с постоянен адрес на територията на община Русе</a:t>
            </a:r>
            <a:r>
              <a:rPr lang="bg-BG" sz="15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en-US" sz="1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Развитие </a:t>
            </a: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на културата и подкрепа за спорта</a:t>
            </a:r>
            <a:endParaRPr lang="bg-BG" sz="13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с 11% на средствата за развитие на културата, като увеличението е в сумата за юбилейното издание на Националната джаз среща и културен календар, в т.ч. и кметства;</a:t>
            </a: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с 8 % на общинските средства за ремонт на читалищни сгради и оборудване;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Община Русе е домакин на кръгове от Европейското и Световното първенство по водомоторен спорт;</a:t>
            </a: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Изграждане на спортни игрища в жк „Здравец“, жк „Чародейка и на ул. „Алея Еделвайс“;</a:t>
            </a: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Ръст с 4% на програма „Спорт“ – 637 978 евро - подпомагане на над 60 спортни клуба; средства за подобряване на общинската спортната база; проект за основен ремонт на зала за борба, стадион Локомотив; проект за ремонт на инсталациите в плувен басейн в СУ „Майор Атанас Узунов“;</a:t>
            </a: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очаква се през 2026 г. да приключи изграждането на Многофункционален плувен комплекс. </a:t>
            </a:r>
          </a:p>
          <a:p>
            <a:pPr algn="just"/>
            <a:endParaRPr lang="bg-BG" sz="1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Подобряване на градския транспорт</a:t>
            </a:r>
            <a:endParaRPr lang="bg-BG" sz="13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запазват се преференциалните пътувания на определени категории пътници-безплатни пътувания във вътрешноградския транспорт за възрастни граждани, деца и ученици до 14 години;</a:t>
            </a:r>
          </a:p>
          <a:p>
            <a:pPr algn="just"/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Поетапно въвеждане на зона за платено паркиране „Синя зона“; разработване на подробни проекти за организация на движението </a:t>
            </a:r>
            <a:r>
              <a:rPr lang="bg-BG" sz="1400" dirty="0" smtClean="0">
                <a:solidFill>
                  <a:schemeClr val="accent1">
                    <a:lumMod val="75000"/>
                  </a:schemeClr>
                </a:solidFill>
              </a:rPr>
              <a:t>по 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квартали, съгласно приетия Генерален план за организация на движението в гр. Русе</a:t>
            </a:r>
            <a:r>
              <a:rPr lang="bg-BG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 algn="just"/>
            <a:endParaRPr lang="bg-BG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bg-BG" sz="17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Въвеждане на нови технологии</a:t>
            </a:r>
            <a:endParaRPr lang="bg-BG" sz="13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въвеждане на изкуствен интелект-</a:t>
            </a:r>
            <a:r>
              <a:rPr lang="bg-BG" sz="1400" dirty="0" err="1">
                <a:solidFill>
                  <a:schemeClr val="accent1">
                    <a:lumMod val="75000"/>
                  </a:schemeClr>
                </a:solidFill>
              </a:rPr>
              <a:t>чатбот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на сайта на общината, публична част за граждани и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AI</a:t>
            </a:r>
            <a:r>
              <a:rPr lang="bg-BG" sz="1400" dirty="0">
                <a:solidFill>
                  <a:schemeClr val="accent1">
                    <a:lumMod val="75000"/>
                  </a:schemeClr>
                </a:solidFill>
              </a:rPr>
              <a:t> агент за системата за сигнали.</a:t>
            </a:r>
          </a:p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Картина 30" descr="C:\Users\Nikolay\Desktop\Николай Симеонов\Помощни материали\Лого Община Русе\Logo\Emblema Ru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31371"/>
            <a:ext cx="914400" cy="146825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Picture 2" descr="D:\Основна папка - Работа\Николай Симеонов\!БЛАНКИ и ПРИМЕРИ\Помощни материали\Ново Лого ЕСК\verikalno 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95" y="113916"/>
            <a:ext cx="1425503" cy="14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авоъгълник 24"/>
          <p:cNvSpPr>
            <a:spLocks noGrp="1"/>
          </p:cNvSpPr>
          <p:nvPr>
            <p:ph type="title"/>
          </p:nvPr>
        </p:nvSpPr>
        <p:spPr>
          <a:xfrm>
            <a:off x="1447800" y="274638"/>
            <a:ext cx="6232595" cy="1143000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bg-BG" sz="2400" b="1" dirty="0"/>
              <a:t>Акценти в Проектобюджет 2026 г.</a:t>
            </a:r>
          </a:p>
        </p:txBody>
      </p:sp>
    </p:spTree>
    <p:extLst>
      <p:ext uri="{BB962C8B-B14F-4D97-AF65-F5344CB8AC3E}">
        <p14:creationId xmlns:p14="http://schemas.microsoft.com/office/powerpoint/2010/main" val="1232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54284</TotalTime>
  <Words>4575</Words>
  <Application>Microsoft Office PowerPoint</Application>
  <PresentationFormat>Презентация на цял екран (4:3)</PresentationFormat>
  <Paragraphs>739</Paragraphs>
  <Slides>32</Slides>
  <Notes>16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Trebuchet MS</vt:lpstr>
      <vt:lpstr>Wingdings</vt:lpstr>
      <vt:lpstr>Office Theme</vt:lpstr>
      <vt:lpstr>Презентация на PowerPoint</vt:lpstr>
      <vt:lpstr> Проектът за бюджет за 2026 г. е разработен  в съответствие с изискванията на:</vt:lpstr>
      <vt:lpstr>Сравнителна диаграма на  Проектобюджет 2026 и бюджет 2025 г.</vt:lpstr>
      <vt:lpstr>Рамка на проектобюджет 2026 г.  с преходни остатъци в евро</vt:lpstr>
      <vt:lpstr>Презентация на PowerPoint</vt:lpstr>
      <vt:lpstr>СТРАТЕГИЧЕСКА ЦЕЛ: Повишаване качеството на живот на русенци чрез създаване на привлекателна и удобна жизнена среда</vt:lpstr>
      <vt:lpstr> Акценти в Проектобюджет 2026 г.</vt:lpstr>
      <vt:lpstr> Акценти в Проектобюджет 2026 г.</vt:lpstr>
      <vt:lpstr>Акценти в Проектобюджет 2026 г.</vt:lpstr>
      <vt:lpstr> Акценти в Проектобюджет 2026 г.</vt:lpstr>
      <vt:lpstr> Акценти в Проектобюджет 2026 г.</vt:lpstr>
      <vt:lpstr> Акценти в Проектобюджет 2026 г.</vt:lpstr>
      <vt:lpstr> Бюджетни взаимоотношения с републиканския бюджет за 2026 г.</vt:lpstr>
      <vt:lpstr>МЕХАНИЗЪМ за финансиране на общините под формата на субсидии от републиканския бюджет  2026 г .</vt:lpstr>
      <vt:lpstr> ПРИХОДИ</vt:lpstr>
      <vt:lpstr> Функция „Общи държавни служби“   10 512 789 евро       в т.ч. държавно финансиране            5 730 879 евро                 общинско финансиране             4 781 910 евро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Презентация на PowerPoint</vt:lpstr>
      <vt:lpstr>Презентация на PowerPoint</vt:lpstr>
      <vt:lpstr>БЮДЖЕТ 2026 г.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Nikolay</dc:creator>
  <cp:lastModifiedBy>j.dzhambazova</cp:lastModifiedBy>
  <cp:revision>2188</cp:revision>
  <cp:lastPrinted>2025-12-08T15:05:40Z</cp:lastPrinted>
  <dcterms:created xsi:type="dcterms:W3CDTF">2006-08-16T00:00:00Z</dcterms:created>
  <dcterms:modified xsi:type="dcterms:W3CDTF">2026-08-10T08:13:25Z</dcterms:modified>
</cp:coreProperties>
</file>