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304" r:id="rId3"/>
    <p:sldId id="305" r:id="rId4"/>
    <p:sldId id="303" r:id="rId5"/>
    <p:sldId id="258" r:id="rId6"/>
    <p:sldId id="263" r:id="rId7"/>
    <p:sldId id="280" r:id="rId8"/>
    <p:sldId id="290" r:id="rId9"/>
    <p:sldId id="306" r:id="rId10"/>
    <p:sldId id="307" r:id="rId11"/>
    <p:sldId id="309" r:id="rId12"/>
    <p:sldId id="275" r:id="rId13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3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ABA2-2FFF-4306-AA39-6C27E053792B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6C53-10CB-46BC-A367-10E93B53A2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541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C53-10CB-46BC-A367-10E93B53A274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79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66C53-10CB-46BC-A367-10E93B53A274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598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C53-10CB-46BC-A367-10E93B53A274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513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C53-10CB-46BC-A367-10E93B53A27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361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C53-10CB-46BC-A367-10E93B53A274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290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C53-10CB-46BC-A367-10E93B53A274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180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C53-10CB-46BC-A367-10E93B53A274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254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386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96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222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488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78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841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291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38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395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281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900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77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976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26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807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889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EB2E-4970-4F27-820E-2D96B819A66D}" type="datetimeFigureOut">
              <a:rPr lang="bg-BG" smtClean="0"/>
              <a:t>26.11.2025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6F2150-5DD1-420D-937A-41C8AA792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63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hyperlink" Target="mailto:mayor@ruse-bg.eu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3B8C-66A8-479D-0133-607922D1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793533"/>
            <a:ext cx="7301408" cy="1157681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/>
              <a:t>ПРОЕКТ НА ПЛАН ЗА УСТОЙЧИВА ГРАДСКА МОБИЛНОСТ НА ОБЩИНА РУСЕ 2026 Г.-2036 Г.</a:t>
            </a:r>
            <a:br>
              <a:rPr lang="bg-BG" sz="3200" b="1" dirty="0" smtClean="0"/>
            </a:br>
            <a:r>
              <a:rPr lang="bg-BG" sz="3200" b="1" dirty="0" smtClean="0"/>
              <a:t>Обществено обсъждане</a:t>
            </a:r>
            <a:endParaRPr lang="bg-BG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EEFA1-A921-856B-DB86-37F3FEF1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10" y="4455458"/>
            <a:ext cx="11031522" cy="1819835"/>
          </a:xfrm>
        </p:spPr>
        <p:txBody>
          <a:bodyPr>
            <a:normAutofit fontScale="85000" lnSpcReduction="10000"/>
          </a:bodyPr>
          <a:lstStyle/>
          <a:p>
            <a:r>
              <a:rPr lang="bg-BG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</a:t>
            </a:r>
            <a:r>
              <a:rPr lang="bg-BG" sz="1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р. Русе, 24.11.2025 г., 17:00 часа                                                                                  </a:t>
            </a:r>
            <a:r>
              <a:rPr lang="en-GB" sz="1800" b="1" dirty="0" smtClean="0">
                <a:solidFill>
                  <a:srgbClr val="59595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LIFE22-IPC-BG-LIFE-SIP CLIMA-SUMP</a:t>
            </a:r>
            <a:endParaRPr lang="bg-BG" sz="18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bg-BG" sz="1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Зала „Свети Георги“, ет.6, Община Русе</a:t>
            </a:r>
          </a:p>
          <a:p>
            <a:endParaRPr lang="bg-BG" sz="1800" b="1" dirty="0" smtClean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bg-BG" sz="1800" b="1" dirty="0">
              <a:solidFill>
                <a:srgbClr val="59595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bg-BG" sz="1800" b="1" dirty="0" smtClean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									</a:t>
            </a:r>
            <a:endParaRPr lang="en-GB" sz="1800" b="1" dirty="0">
              <a:solidFill>
                <a:srgbClr val="5959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99E6B-13A6-90EE-D244-20F05BACF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54" y="495209"/>
            <a:ext cx="1688280" cy="127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5" y="398585"/>
            <a:ext cx="1392532" cy="1382889"/>
          </a:xfrm>
          <a:prstGeom prst="rect">
            <a:avLst/>
          </a:prstGeom>
          <a:noFill/>
        </p:spPr>
      </p:pic>
      <p:pic>
        <p:nvPicPr>
          <p:cNvPr id="6" name="Картина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04" y="566719"/>
            <a:ext cx="981075" cy="1214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01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99129" y="624110"/>
            <a:ext cx="9505483" cy="1280890"/>
          </a:xfrm>
        </p:spPr>
        <p:txBody>
          <a:bodyPr/>
          <a:lstStyle/>
          <a:p>
            <a:pPr algn="ctr"/>
            <a:r>
              <a:rPr lang="bg-BG" sz="3200" b="1" dirty="0">
                <a:solidFill>
                  <a:srgbClr val="31B4E6">
                    <a:lumMod val="75000"/>
                  </a:srgbClr>
                </a:solidFill>
              </a:rPr>
              <a:t>НОВИ МЕРКИ ЗА УСТОЙЧИВА ГРАДСКА МОБИЛНОСТ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41294" y="2133599"/>
            <a:ext cx="10381130" cy="432995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bg-BG" dirty="0" smtClean="0"/>
              <a:t>Въвеждане на градска въздушна мобилност (</a:t>
            </a:r>
            <a:r>
              <a:rPr lang="en-US" dirty="0" smtClean="0"/>
              <a:t>UAM) </a:t>
            </a:r>
            <a:r>
              <a:rPr lang="bg-BG" dirty="0" smtClean="0"/>
              <a:t>и </a:t>
            </a:r>
            <a:r>
              <a:rPr lang="en-US" dirty="0" smtClean="0"/>
              <a:t>U-SPACE </a:t>
            </a:r>
            <a:r>
              <a:rPr lang="bg-BG" dirty="0" smtClean="0"/>
              <a:t>в гр. Русе - </a:t>
            </a:r>
            <a:r>
              <a:rPr lang="bg-BG" dirty="0"/>
              <a:t>Мярката предвижда интегриране на градската въздушна мобилност (UAM) в транспортната система на гр. Русе чрез изграждане на условия за управление на безпилотния въздушен трафик (U-</a:t>
            </a:r>
            <a:r>
              <a:rPr lang="bg-BG" dirty="0" err="1"/>
              <a:t>space</a:t>
            </a:r>
            <a:r>
              <a:rPr lang="bg-BG" dirty="0" smtClean="0"/>
              <a:t>)– 2 000 000 евро/други източници на финансиране/привлечени средства - </a:t>
            </a:r>
            <a:r>
              <a:rPr lang="bg-BG" b="1" dirty="0" smtClean="0"/>
              <a:t>по предложение на Главна дирекция  Гражданска въздухоплавателна авиация.</a:t>
            </a:r>
          </a:p>
          <a:p>
            <a:pPr algn="just"/>
            <a:r>
              <a:rPr lang="bg-BG" b="1" dirty="0" smtClean="0"/>
              <a:t>Създаване на дигитален близнак на ключови кръстовища в град Русе - </a:t>
            </a:r>
            <a:r>
              <a:rPr lang="bg-BG" dirty="0"/>
              <a:t>Мярката предвижда създаване на дигитален близнак на основни кръстовища в град Русе с цел оптимизация и прогнозен анализ на трафика, подобряване на пътната безопасност и повишаване ефективността на управлението на транспортната </a:t>
            </a:r>
            <a:r>
              <a:rPr lang="bg-BG" dirty="0" smtClean="0"/>
              <a:t>инфраструктура – други източници на финансиране/привлечени средства-Социален фонд за климата, Национален фонд за </a:t>
            </a:r>
            <a:r>
              <a:rPr lang="bg-BG" dirty="0" err="1" smtClean="0"/>
              <a:t>декарбонизация</a:t>
            </a:r>
            <a:r>
              <a:rPr lang="bg-BG" dirty="0" smtClean="0"/>
              <a:t> - </a:t>
            </a:r>
            <a:r>
              <a:rPr lang="bg-BG" b="1" dirty="0" smtClean="0"/>
              <a:t>200 000 евро</a:t>
            </a:r>
          </a:p>
          <a:p>
            <a:pPr algn="just"/>
            <a:r>
              <a:rPr lang="bg-BG" b="1" dirty="0"/>
              <a:t>Създаване на дигитален близнак </a:t>
            </a:r>
            <a:r>
              <a:rPr lang="bg-BG" b="1" dirty="0" smtClean="0"/>
              <a:t>на транспортната схема на МГОТ в гр. Русе - </a:t>
            </a:r>
            <a:r>
              <a:rPr lang="bg-BG" dirty="0"/>
              <a:t>Мярката предвижда разработване и внедряване на дигитален близнак</a:t>
            </a:r>
            <a:r>
              <a:rPr lang="bg-BG" b="1" dirty="0"/>
              <a:t> </a:t>
            </a:r>
            <a:r>
              <a:rPr lang="bg-BG" dirty="0"/>
              <a:t>на транспортната схема на гр. Русе, който да представлява динамичен, триизмерен и актуализиран в реално време модел на градската транспортна </a:t>
            </a:r>
            <a:r>
              <a:rPr lang="bg-BG" dirty="0" smtClean="0"/>
              <a:t>мрежа -</a:t>
            </a:r>
            <a:r>
              <a:rPr lang="bg-BG" dirty="0"/>
              <a:t>други източници на финансиране/привлечени </a:t>
            </a:r>
            <a:r>
              <a:rPr lang="bg-BG" dirty="0" smtClean="0"/>
              <a:t>средства-</a:t>
            </a:r>
            <a:r>
              <a:rPr lang="bg-BG" b="1" dirty="0" smtClean="0"/>
              <a:t>200 </a:t>
            </a:r>
            <a:r>
              <a:rPr lang="bg-BG" b="1" dirty="0"/>
              <a:t>000 </a:t>
            </a:r>
            <a:r>
              <a:rPr lang="bg-BG" b="1" dirty="0" smtClean="0"/>
              <a:t>евро</a:t>
            </a:r>
            <a:r>
              <a:rPr lang="bg-BG" dirty="0" smtClean="0"/>
              <a:t>, Социален </a:t>
            </a:r>
            <a:r>
              <a:rPr lang="bg-BG" dirty="0"/>
              <a:t>фонд за климата, Национален фонд за </a:t>
            </a:r>
            <a:r>
              <a:rPr lang="bg-BG" dirty="0" err="1"/>
              <a:t>декарбонизация</a:t>
            </a:r>
            <a:r>
              <a:rPr lang="bg-BG" dirty="0"/>
              <a:t> </a:t>
            </a:r>
          </a:p>
          <a:p>
            <a:pPr algn="just"/>
            <a:r>
              <a:rPr lang="bg-BG" dirty="0" smtClean="0"/>
              <a:t> </a:t>
            </a:r>
            <a:r>
              <a:rPr lang="bg-BG" dirty="0"/>
              <a:t/>
            </a:r>
            <a:br>
              <a:rPr lang="bg-BG" dirty="0"/>
            </a:br>
            <a:endParaRPr lang="bg-BG" dirty="0" smtClean="0"/>
          </a:p>
          <a:p>
            <a:pPr algn="just"/>
            <a:endParaRPr lang="bg-BG" b="1" dirty="0" smtClean="0"/>
          </a:p>
          <a:p>
            <a:pPr algn="just"/>
            <a:endParaRPr lang="bg-BG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9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42F4-1AC8-DDF8-8D7C-C90DDE8A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354" y="511728"/>
            <a:ext cx="9793257" cy="1393272"/>
          </a:xfrm>
        </p:spPr>
        <p:txBody>
          <a:bodyPr/>
          <a:lstStyle/>
          <a:p>
            <a:pPr algn="ctr"/>
            <a:r>
              <a:rPr lang="bg-BG" b="1" dirty="0" smtClean="0"/>
              <a:t>ВИЗИЯТА НА ПУГМ НА ОБЩИНА РУСЕ 2026-2036 г.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74F1-C1AA-191D-8B7A-A5E00A7ED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54" y="1703294"/>
            <a:ext cx="5335564" cy="3757939"/>
          </a:xfrm>
        </p:spPr>
        <p:txBody>
          <a:bodyPr>
            <a:normAutofit/>
          </a:bodyPr>
          <a:lstStyle/>
          <a:p>
            <a:pPr marL="0" marR="254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b="1" i="1" dirty="0">
                <a:solidFill>
                  <a:srgbClr val="0070C0"/>
                </a:solidFill>
              </a:rPr>
              <a:t>Русе – модерен, достъпен и екологичен град с устойчива мобилност и ефективна градска логистика, която осигурява висок стандарт на мобилност за всички жители и е интегрирана в европейската транспортна мрежа TEN-T.</a:t>
            </a:r>
            <a:endParaRPr lang="en-US" dirty="0">
              <a:solidFill>
                <a:srgbClr val="0070C0"/>
              </a:solidFill>
            </a:endParaRPr>
          </a:p>
          <a:p>
            <a:pPr marL="0" marR="254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bg-BG" sz="20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04" y="4489216"/>
            <a:ext cx="3141587" cy="2163583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4568" y="1773392"/>
            <a:ext cx="4135718" cy="374436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34" y="3415553"/>
            <a:ext cx="3906249" cy="30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4816-0559-97D6-88A0-90EDA94F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4" y="1939635"/>
            <a:ext cx="10261600" cy="216643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 smtClean="0"/>
              <a:t>Благодарим </a:t>
            </a:r>
            <a:r>
              <a:rPr lang="bg-BG" sz="4000" b="1" dirty="0"/>
              <a:t>Ви за </a:t>
            </a:r>
            <a:r>
              <a:rPr lang="bg-BG" sz="4000" b="1" dirty="0" smtClean="0"/>
              <a:t>вниманието и сътрудничеството</a:t>
            </a:r>
            <a:r>
              <a:rPr lang="en-US" sz="4000" b="1" dirty="0" smtClean="0"/>
              <a:t>!</a:t>
            </a:r>
            <a:br>
              <a:rPr lang="en-US" sz="4000" b="1" dirty="0" smtClean="0"/>
            </a:br>
            <a:r>
              <a:rPr lang="bg-BG" sz="4000" b="1" dirty="0" smtClean="0"/>
              <a:t/>
            </a:r>
            <a:br>
              <a:rPr lang="bg-BG" sz="4000" b="1" dirty="0" smtClean="0"/>
            </a:br>
            <a:r>
              <a:rPr lang="bg-BG" sz="2000" b="1" dirty="0" smtClean="0"/>
              <a:t>Очакваме Вашите предложения до 14.12.2025 г. </a:t>
            </a:r>
            <a:r>
              <a:rPr lang="bg-BG" sz="2000" b="1" smtClean="0"/>
              <a:t>вкл. </a:t>
            </a:r>
            <a:r>
              <a:rPr lang="bg-BG" sz="2000" b="1" dirty="0" smtClean="0"/>
              <a:t>на </a:t>
            </a:r>
            <a:r>
              <a:rPr lang="en-US" sz="2000" b="1" dirty="0" smtClean="0">
                <a:hlinkClick r:id="rId3"/>
              </a:rPr>
              <a:t>mayor@ruse-bg.eu</a:t>
            </a:r>
            <a:r>
              <a:rPr lang="en-US" sz="2000" b="1" dirty="0" smtClean="0"/>
              <a:t> </a:t>
            </a:r>
            <a:r>
              <a:rPr lang="bg-BG" sz="2000" b="1" dirty="0" smtClean="0"/>
              <a:t>или в деловодството на Община Русе на адрес: пл. Свобода № 6 – Информационен център</a:t>
            </a:r>
            <a:endParaRPr lang="bg-BG" sz="4000" b="1" dirty="0"/>
          </a:p>
        </p:txBody>
      </p:sp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410200"/>
            <a:ext cx="4889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1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410200"/>
            <a:ext cx="363537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2" descr="Image result for Ð¾Ð±ÑÐ¸Ð½Ð° ÑÑÑÐµ Ð»Ð¾Ð³Ð¾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5410200"/>
            <a:ext cx="3746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3" descr="Image result for Ð¾Ð±ÑÐ¸Ð½Ð° Ð¼Ð¾Ð½ÑÐ°Ð½Ð° Ð»Ð¾Ð³Ð¾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410200"/>
            <a:ext cx="43973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4" descr="Image result for Ð¾Ð±ÑÐ¸Ð½Ð° ÑÑÐ°ÑÐ° Ð·Ð°Ð³Ð¾ÑÐ° Ð»Ð¾Ð³Ð¾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5410200"/>
            <a:ext cx="371475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5" descr="Image result for Ð²ÐµÐ»Ð¸ÐºÐ¾ ÑÑÑÐ½Ð¾Ð²Ð¾ Ð¾Ð±ÑÐ¸Ð½Ð°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5410200"/>
            <a:ext cx="3810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410200"/>
            <a:ext cx="61912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410200"/>
            <a:ext cx="99377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333750" y="4953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333750" y="541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1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55600"/>
            <a:ext cx="39052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артина 14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40" y="172942"/>
            <a:ext cx="981075" cy="1214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23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Действащ стратегически документ</a:t>
            </a:r>
            <a:br>
              <a:rPr lang="bg-BG" b="1" dirty="0" smtClean="0"/>
            </a:br>
            <a:r>
              <a:rPr lang="bg-BG" b="1" dirty="0" smtClean="0"/>
              <a:t>ПУГМ 2016-2026 г.</a:t>
            </a:r>
            <a:endParaRPr lang="en-US" b="1" dirty="0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1"/>
          </p:nvPr>
        </p:nvSpPr>
        <p:spPr>
          <a:xfrm>
            <a:off x="763398" y="2041320"/>
            <a:ext cx="6132352" cy="4460148"/>
          </a:xfrm>
        </p:spPr>
        <p:txBody>
          <a:bodyPr>
            <a:normAutofit fontScale="92500" lnSpcReduction="20000"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17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мярка 1 </a:t>
            </a:r>
            <a:r>
              <a:rPr lang="bg-BG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на търсене на услугата обществен градски транспорт и реорганизация на линиите</a:t>
            </a:r>
          </a:p>
          <a:p>
            <a:r>
              <a:rPr lang="bg-BG" sz="17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мярка 2 </a:t>
            </a:r>
            <a:r>
              <a:rPr lang="bg-BG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Въвеждане на нощна линия – пилотно тестване на мярката. След 01.07.2024 г. градският транспорт в Русе заработи с удължено работно време от 05:00-24:00 </a:t>
            </a:r>
            <a:r>
              <a:rPr lang="bg-BG" sz="17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17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мярка 3</a:t>
            </a:r>
            <a:r>
              <a:rPr lang="bg-BG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bg-BG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на сигурни тротоари – осигуряване на по-добра достъпност; ограничаване достъпа на МСП чрез изграждане на специализирани </a:t>
            </a:r>
            <a:r>
              <a:rPr lang="bg-BG" sz="17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17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мярка 4</a:t>
            </a:r>
            <a:r>
              <a:rPr lang="bg-BG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Изграждане на велосипедни алеи - </a:t>
            </a:r>
            <a:r>
              <a:rPr lang="bg-BG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настоящият</a:t>
            </a:r>
            <a:r>
              <a:rPr lang="en-GB" sz="17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</a:t>
            </a:r>
            <a:r>
              <a:rPr lang="en-GB" sz="17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Община</a:t>
            </a:r>
            <a:r>
              <a:rPr lang="en-GB" sz="17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Русе е изградила 28,3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първостепенна велосипедна мрежа, като активно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работи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развитието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градския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велосипеден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транспорт. По своята същност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велосипедите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значително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по-тихи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автомобилите,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което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доведе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ограничаване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шумовото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замърсяване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Разширяването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веломрежата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урбанизирана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територия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широкообхватни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ползи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предпоставка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по-здравословен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</a:t>
            </a:r>
            <a:r>
              <a:rPr lang="en-GB" sz="17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7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ü"/>
            </a:pPr>
            <a:endParaRPr lang="bg-BG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3" name="Контейнер за съдържание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3456263"/>
            <a:ext cx="4313238" cy="2189527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68" y="2133600"/>
            <a:ext cx="383471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rgbClr val="31B4E6">
                    <a:lumMod val="75000"/>
                  </a:srgbClr>
                </a:solidFill>
              </a:rPr>
              <a:t>Действащ стратегически документ</a:t>
            </a:r>
            <a:br>
              <a:rPr lang="bg-BG" b="1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bg-BG" b="1" dirty="0">
                <a:solidFill>
                  <a:srgbClr val="31B4E6">
                    <a:lumMod val="75000"/>
                  </a:srgbClr>
                </a:solidFill>
              </a:rPr>
              <a:t>ПУГМ 2016-2026 г.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746620" y="2133600"/>
            <a:ext cx="6156456" cy="3777622"/>
          </a:xfrm>
        </p:spPr>
        <p:txBody>
          <a:bodyPr>
            <a:normAutofit fontScale="92500"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0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мярка № 5 </a:t>
            </a:r>
            <a:r>
              <a:rPr lang="bg-BG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Изграждане на сигурни кръстовища, места за пресичане и оптимизиране на автоматизираната система за регулиране на транспортните потоци 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0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мярка №6 </a:t>
            </a:r>
            <a:r>
              <a:rPr lang="bg-BG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Създаване на мобилно приложение в Интернет портал за ОГТ – онлайн платформа с действащи разписания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0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мярка № 7 </a:t>
            </a:r>
            <a:r>
              <a:rPr lang="bg-BG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bg-BG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на зелена пилотна линия</a:t>
            </a:r>
          </a:p>
          <a:p>
            <a:pPr marL="0" indent="0" algn="ctr">
              <a:buNone/>
            </a:pPr>
            <a:r>
              <a:rPr lang="bg-BG" b="1" dirty="0" smtClean="0"/>
              <a:t>Успешно изпълнени са голяма част от мерките заложени в документа</a:t>
            </a:r>
            <a:endParaRPr lang="en-US" b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7414" y="2133600"/>
            <a:ext cx="3834716" cy="1005927"/>
          </a:xfrm>
          <a:prstGeom prst="rect">
            <a:avLst/>
          </a:prstGeom>
        </p:spPr>
      </p:pic>
      <p:pic>
        <p:nvPicPr>
          <p:cNvPr id="6" name="Контейнер за съдържа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5" y="3456263"/>
            <a:ext cx="4313238" cy="21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42F4-1AC8-DDF8-8D7C-C90DDE8A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ВЪВЕДЕНИЕ: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74F1-C1AA-191D-8B7A-A5E00A7E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8" y="1577130"/>
            <a:ext cx="10486239" cy="5478011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bg-BG" b="1" i="0" dirty="0" smtClean="0">
                <a:solidFill>
                  <a:schemeClr val="tx1"/>
                </a:solidFill>
                <a:effectLst/>
              </a:rPr>
              <a:t>Разработването на План за устойчива градска мобилност е в изпълнение на: 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bg-BG" b="1" i="0" dirty="0" smtClean="0">
                <a:solidFill>
                  <a:schemeClr val="tx1"/>
                </a:solidFill>
                <a:effectLst/>
              </a:rPr>
              <a:t>Стратегически интегриран проект </a:t>
            </a:r>
            <a:r>
              <a:rPr lang="bg-BG" b="1" dirty="0" smtClean="0">
                <a:solidFill>
                  <a:schemeClr val="tx1"/>
                </a:solidFill>
              </a:rPr>
              <a:t>„</a:t>
            </a:r>
            <a:r>
              <a:rPr lang="bg-BG" b="1" dirty="0"/>
              <a:t>Прилагане на общински планове за устойчива градска мобилност за преход към климатично неутрално и устойчиво на климатичните промени </a:t>
            </a:r>
            <a:r>
              <a:rPr lang="bg-BG" b="1" dirty="0" smtClean="0"/>
              <a:t>общество“ -</a:t>
            </a:r>
            <a:r>
              <a:rPr lang="bg-BG" dirty="0" smtClean="0">
                <a:solidFill>
                  <a:schemeClr val="tx1"/>
                </a:solidFill>
              </a:rPr>
              <a:t>101104610 по програма </a:t>
            </a:r>
            <a:r>
              <a:rPr lang="en-US" dirty="0" smtClean="0">
                <a:solidFill>
                  <a:schemeClr val="tx1"/>
                </a:solidFill>
              </a:rPr>
              <a:t>LIFE </a:t>
            </a:r>
            <a:r>
              <a:rPr lang="bg-BG" dirty="0" smtClean="0">
                <a:solidFill>
                  <a:schemeClr val="tx1"/>
                </a:solidFill>
              </a:rPr>
              <a:t>на ЕС. (след специализирано обучение на експерти от администрацията).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bg-BG" b="1" dirty="0" smtClean="0">
                <a:solidFill>
                  <a:schemeClr val="tx1"/>
                </a:solidFill>
              </a:rPr>
              <a:t>Европейското законодателство уреждащо устойчивата градска мобилност, намаляване на вредните емисии, качество на атмосферния въздух, ЕНЕРГИЙНА ЕФЕКТИВНОСТ, алтернативни форми на придвижване и др. Ключови документи са </a:t>
            </a:r>
            <a:r>
              <a:rPr lang="bg-BG" b="1" dirty="0"/>
              <a:t>Регламент (ЕО) № 1370/2007</a:t>
            </a:r>
            <a:r>
              <a:rPr lang="bg-BG" dirty="0"/>
              <a:t> </a:t>
            </a:r>
            <a:r>
              <a:rPr lang="bg-BG" dirty="0" smtClean="0"/>
              <a:t> на ЕС и Директивата за устойчива градска мобилност;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bg-BG" b="1" i="0" dirty="0" smtClean="0">
                <a:solidFill>
                  <a:schemeClr val="tx1"/>
                </a:solidFill>
                <a:effectLst/>
              </a:rPr>
              <a:t>На национално ниво – документът е изготвен на основание Закона за регионалното развитие и Правилника за неговото прилагане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284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7A6F-3A98-54CA-CE86-62E77C3E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Основни цели на документа: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9F87-CD06-68D7-0548-501DACE46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98" y="1694576"/>
            <a:ext cx="10741214" cy="4538444"/>
          </a:xfrm>
        </p:spPr>
        <p:txBody>
          <a:bodyPr>
            <a:normAutofit/>
          </a:bodyPr>
          <a:lstStyle/>
          <a:p>
            <a:r>
              <a:rPr lang="bg-BG" sz="2000" b="1" dirty="0" smtClean="0"/>
              <a:t>ПУГМ </a:t>
            </a:r>
            <a:r>
              <a:rPr lang="bg-BG" sz="2000" dirty="0" smtClean="0"/>
              <a:t>е дългосрочен стратегически документ, предназначен да задоволи нуждите от мобилност на хората и бизнеса в града и околностите с цел постигане на по-добро качество на живот .</a:t>
            </a:r>
          </a:p>
          <a:p>
            <a:r>
              <a:rPr lang="bg-BG" sz="2000" b="1" dirty="0" smtClean="0"/>
              <a:t>ПУГМ</a:t>
            </a:r>
            <a:r>
              <a:rPr lang="bg-BG" sz="2000" dirty="0" smtClean="0"/>
              <a:t> има за цел да създаде устойчива градска транспортна система чрез обезпечаване на достъп до работни места и услуги;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000" dirty="0" smtClean="0"/>
              <a:t>подобряване на безопасността и сигурността;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000" dirty="0" smtClean="0"/>
              <a:t>намаляване на замърсяванията, парниковия ефект и консумацията на енергия;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000" dirty="0"/>
              <a:t>п</a:t>
            </a:r>
            <a:r>
              <a:rPr lang="bg-BG" sz="2000" dirty="0" smtClean="0"/>
              <a:t>одобряване на ефективността и ефикасността на транспортирането на хора и стоки;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000" dirty="0"/>
              <a:t>п</a:t>
            </a:r>
            <a:r>
              <a:rPr lang="bg-BG" sz="2000" dirty="0" smtClean="0"/>
              <a:t>овишаване на привлекателността и качеството на градската среда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99441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CDFD-52DA-F7C8-FB20-1377B8C8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646" y="601000"/>
            <a:ext cx="676781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ПРЕДИЗВИКАТЕЛСТВА И НОВИ МОМЕНТИ В ПУГМ 2026-2036 Г.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FC43-A991-1679-9752-FD8F203B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60" y="1881890"/>
            <a:ext cx="10165976" cy="48416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РАЗШИРЯВАНЕ НА СЪЩЕСТВУВАЩАТА ВЕЛОМРЕЖА: </a:t>
            </a:r>
            <a:r>
              <a:rPr lang="bg-BG" sz="1400" b="1" i="1" dirty="0" smtClean="0"/>
              <a:t>План </a:t>
            </a:r>
            <a:r>
              <a:rPr lang="bg-BG" sz="1400" b="1" i="1" dirty="0"/>
              <a:t>за велосипедна мрежа на гр. </a:t>
            </a:r>
            <a:r>
              <a:rPr lang="bg-BG" sz="1400" b="1" i="1" dirty="0" smtClean="0"/>
              <a:t>Русе, одобрен с Решение №1064 от 17.07.2014 г. на Общински Съвет Русе</a:t>
            </a:r>
            <a:endParaRPr lang="en-US" sz="1400" b="1" dirty="0"/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bg-BG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bg-BG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ертеж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5" y="2362822"/>
            <a:ext cx="10265849" cy="449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9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C1C6-097A-32D1-C23E-1EDCCDC0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2097741"/>
            <a:ext cx="10830485" cy="3989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По линия на Стратегическия интегриран проект по програма </a:t>
            </a:r>
            <a:r>
              <a:rPr lang="en-US" dirty="0" smtClean="0"/>
              <a:t>Life-Transport </a:t>
            </a:r>
            <a:r>
              <a:rPr lang="bg-BG" dirty="0"/>
              <a:t>№ 101104610 </a:t>
            </a:r>
            <a:r>
              <a:rPr lang="bg-BG" dirty="0" smtClean="0"/>
              <a:t>са заложени следните мерки за изпълнение:</a:t>
            </a:r>
          </a:p>
          <a:p>
            <a:pPr marL="0" indent="0">
              <a:buNone/>
            </a:pPr>
            <a:r>
              <a:rPr lang="bg-BG" dirty="0" smtClean="0"/>
              <a:t>-     </a:t>
            </a:r>
            <a:r>
              <a:rPr lang="bg-BG" b="1" dirty="0" smtClean="0"/>
              <a:t>Изграждането </a:t>
            </a:r>
            <a:r>
              <a:rPr lang="bg-BG" b="1" dirty="0"/>
              <a:t>на устойчива и свързана велосипедна мрежа в гр. Русе - подобряване на градската мобилност, намаляване на трафика и повишаване на качеството на живот на жители и гости на </a:t>
            </a:r>
            <a:r>
              <a:rPr lang="bg-BG" b="1" dirty="0" smtClean="0"/>
              <a:t>града - </a:t>
            </a:r>
            <a:r>
              <a:rPr lang="bg-BG" dirty="0"/>
              <a:t>п</a:t>
            </a:r>
            <a:r>
              <a:rPr lang="bg-BG" dirty="0" smtClean="0"/>
              <a:t>роектната </a:t>
            </a:r>
            <a:r>
              <a:rPr lang="bg-BG" dirty="0"/>
              <a:t>разработка включва и съоръжения за безплатен паркинг, на ключови места, където сигурността е гарантирана, като училища, обществени сгради, големи предприятия, центъра на града </a:t>
            </a:r>
            <a:r>
              <a:rPr lang="bg-BG" dirty="0" smtClean="0"/>
              <a:t>– 950 000 евро (проектиране и изграждане)</a:t>
            </a:r>
            <a:endParaRPr lang="en-US" dirty="0"/>
          </a:p>
          <a:p>
            <a:pPr>
              <a:buFontTx/>
              <a:buChar char="-"/>
            </a:pPr>
            <a:r>
              <a:rPr lang="bg-BG" b="1" dirty="0" smtClean="0"/>
              <a:t>Интегриране на скалируема централизирана система за управление на светофарните уредби в град Русе „Умни светофари“ </a:t>
            </a:r>
            <a:r>
              <a:rPr lang="bg-BG" dirty="0" smtClean="0"/>
              <a:t>–600 000 евро.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D09E0A-BD2B-02C1-2FCD-C4CC65D3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51" y="605371"/>
            <a:ext cx="9307052" cy="891941"/>
          </a:xfrm>
        </p:spPr>
        <p:txBody>
          <a:bodyPr>
            <a:normAutofit/>
          </a:bodyPr>
          <a:lstStyle/>
          <a:p>
            <a:r>
              <a:rPr lang="en-US" b="1" dirty="0" smtClean="0"/>
              <a:t>  </a:t>
            </a:r>
            <a:r>
              <a:rPr lang="bg-BG" b="1" dirty="0"/>
              <a:t>Н</a:t>
            </a:r>
            <a:r>
              <a:rPr lang="bg-BG" b="1" dirty="0" smtClean="0"/>
              <a:t>ови моменти в ПУГМ 2026-2036 г.</a:t>
            </a:r>
            <a:endParaRPr lang="bg-BG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5D160D-5858-F5B1-1B34-09164FE3DE1A}"/>
              </a:ext>
            </a:extLst>
          </p:cNvPr>
          <p:cNvSpPr txBox="1">
            <a:spLocks/>
          </p:cNvSpPr>
          <p:nvPr/>
        </p:nvSpPr>
        <p:spPr>
          <a:xfrm>
            <a:off x="6204140" y="1525896"/>
            <a:ext cx="4421188" cy="531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CEE0D2-4E33-4C06-755F-8ED03AD94308}"/>
              </a:ext>
            </a:extLst>
          </p:cNvPr>
          <p:cNvSpPr txBox="1">
            <a:spLocks/>
          </p:cNvSpPr>
          <p:nvPr/>
        </p:nvSpPr>
        <p:spPr>
          <a:xfrm>
            <a:off x="6704012" y="1511604"/>
            <a:ext cx="4421188" cy="531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754D86-89DF-67B6-1A94-5636A37D1637}"/>
              </a:ext>
            </a:extLst>
          </p:cNvPr>
          <p:cNvSpPr txBox="1">
            <a:spLocks/>
          </p:cNvSpPr>
          <p:nvPr/>
        </p:nvSpPr>
        <p:spPr>
          <a:xfrm>
            <a:off x="6848014" y="1497312"/>
            <a:ext cx="4421188" cy="4324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1200" dirty="0"/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9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C1C6-097A-32D1-C23E-1EDCCDC0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6" y="1757082"/>
            <a:ext cx="10506635" cy="5115209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b="1" dirty="0" smtClean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bg-BG" b="1" dirty="0"/>
              <a:t>Програма "Развитие на регионите" </a:t>
            </a:r>
            <a:r>
              <a:rPr lang="bg-BG" b="1" dirty="0" smtClean="0"/>
              <a:t>2021-2027, </a:t>
            </a:r>
            <a:r>
              <a:rPr lang="ru-RU" b="1" dirty="0" err="1"/>
              <a:t>Подкрепа</a:t>
            </a:r>
            <a:r>
              <a:rPr lang="ru-RU" b="1" dirty="0"/>
              <a:t> за </a:t>
            </a:r>
            <a:r>
              <a:rPr lang="ru-RU" b="1" dirty="0" err="1"/>
              <a:t>интегрирано</a:t>
            </a:r>
            <a:r>
              <a:rPr lang="ru-RU" b="1" dirty="0"/>
              <a:t> </a:t>
            </a:r>
            <a:r>
              <a:rPr lang="ru-RU" b="1" dirty="0" err="1"/>
              <a:t>градско</a:t>
            </a:r>
            <a:r>
              <a:rPr lang="ru-RU" b="1" dirty="0"/>
              <a:t> развитие в 40 </a:t>
            </a:r>
            <a:r>
              <a:rPr lang="ru-RU" b="1" dirty="0" err="1"/>
              <a:t>градски</a:t>
            </a:r>
            <a:r>
              <a:rPr lang="ru-RU" b="1" dirty="0"/>
              <a:t> </a:t>
            </a:r>
            <a:r>
              <a:rPr lang="ru-RU" b="1" dirty="0" err="1" smtClean="0"/>
              <a:t>общини</a:t>
            </a:r>
            <a:r>
              <a:rPr lang="ru-RU" b="1" dirty="0" smtClean="0"/>
              <a:t> е предвидено </a:t>
            </a:r>
            <a:r>
              <a:rPr lang="ru-RU" b="1" dirty="0" err="1" smtClean="0"/>
              <a:t>следното</a:t>
            </a:r>
            <a:r>
              <a:rPr lang="ru-RU" b="1" dirty="0" smtClean="0"/>
              <a:t>:</a:t>
            </a:r>
            <a:endParaRPr lang="bg-BG" sz="1800" b="1" dirty="0">
              <a:solidFill>
                <a:srgbClr val="5959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dirty="0"/>
              <a:t>Подобряване на Градската мобилност в Русе и свързаността по линия Русе-Гюргево - закупуване на 2 бр. ел. автобуси част от подвижния състав на „Общински транспорт - Русе“ ЕАД за подобряване на трансграничното сътрудничество и културния обмен между Русе и </a:t>
            </a:r>
            <a:r>
              <a:rPr lang="bg-BG" dirty="0" smtClean="0"/>
              <a:t>Гюргево -</a:t>
            </a:r>
            <a:r>
              <a:rPr lang="bg-BG" b="1" dirty="0"/>
              <a:t>2 600 000 лв</a:t>
            </a:r>
            <a:r>
              <a:rPr lang="bg-BG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b="1" dirty="0" smtClean="0"/>
              <a:t>По </a:t>
            </a:r>
            <a:r>
              <a:rPr lang="bg-BG" b="1" dirty="0"/>
              <a:t>Програма "Развитие на регионите" 2021-2027- Подкрепа за интегрирано градско развитие в 10-те градски общини – основни центрове на растеж – „Интегрирано развитие на булевардната инфраструктура и градския транспорт в гр. Русе</a:t>
            </a:r>
            <a:r>
              <a:rPr lang="bg-BG" dirty="0" smtClean="0"/>
              <a:t>“:</a:t>
            </a:r>
          </a:p>
          <a:p>
            <a:pPr marL="0" indent="0" algn="just">
              <a:buNone/>
            </a:pPr>
            <a:r>
              <a:rPr lang="bg-BG" dirty="0" smtClean="0"/>
              <a:t> </a:t>
            </a:r>
            <a:r>
              <a:rPr lang="bg-BG" dirty="0"/>
              <a:t>Закупуване на </a:t>
            </a:r>
            <a:r>
              <a:rPr lang="bg-BG" dirty="0" smtClean="0"/>
              <a:t>8 електрически </a:t>
            </a:r>
            <a:r>
              <a:rPr lang="bg-BG" dirty="0"/>
              <a:t>автобуси, доставка и инсталация на зарядни станции за нуждите на градския транспорт на гр. </a:t>
            </a:r>
            <a:r>
              <a:rPr lang="bg-BG" dirty="0" smtClean="0"/>
              <a:t>Русе - Програма </a:t>
            </a:r>
            <a:r>
              <a:rPr lang="bg-BG" dirty="0"/>
              <a:t>"Развитие на регионите" 2021-2027- Подкрепа за интегрирано градско развитие в 10-те градски общини – основни центрове на растеж – „Интегрирано развитие на булевардната инфраструктура и градския транспорт в гр. Русе</a:t>
            </a:r>
            <a:r>
              <a:rPr lang="bg-BG" dirty="0" smtClean="0"/>
              <a:t>“ – </a:t>
            </a:r>
            <a:r>
              <a:rPr lang="bg-BG" b="1" dirty="0" smtClean="0"/>
              <a:t>9 464 000 лв.</a:t>
            </a:r>
          </a:p>
          <a:p>
            <a:pPr marL="0" indent="0" algn="just">
              <a:buNone/>
            </a:pPr>
            <a:r>
              <a:rPr lang="bg-BG" dirty="0" smtClean="0"/>
              <a:t>Обновяване на автобусните спирки на обществения градски транспорт - </a:t>
            </a:r>
            <a:r>
              <a:rPr lang="bg-BG" dirty="0"/>
              <a:t>Предвижда се обновяване на 188 автобусни </a:t>
            </a:r>
            <a:r>
              <a:rPr lang="bg-BG" dirty="0" smtClean="0"/>
              <a:t>спирки - </a:t>
            </a:r>
            <a:r>
              <a:rPr lang="bg-BG" dirty="0"/>
              <a:t>Програма "Развитие на регионите" 2021-2027- Подкрепа за интегрирано градско развитие в 10-те градски общини – основни центрове на растеж – „Интегрирано развитие на булевардната инфраструктура и градския транспорт в гр. Русе</a:t>
            </a:r>
            <a:r>
              <a:rPr lang="bg-BG" dirty="0" smtClean="0"/>
              <a:t>“ - </a:t>
            </a:r>
            <a:r>
              <a:rPr lang="bg-BG" b="1" dirty="0"/>
              <a:t>2 064 573,28 лв. </a:t>
            </a: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D09E0A-BD2B-02C1-2FCD-C4CC65D3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821" y="605371"/>
            <a:ext cx="9130381" cy="891941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НОВИ МЕРКИ ЗА УСТОЙЧИВА ГРАДСКА МОБИЛНОСТ</a:t>
            </a:r>
            <a:endParaRPr lang="bg-BG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5D160D-5858-F5B1-1B34-09164FE3DE1A}"/>
              </a:ext>
            </a:extLst>
          </p:cNvPr>
          <p:cNvSpPr txBox="1">
            <a:spLocks/>
          </p:cNvSpPr>
          <p:nvPr/>
        </p:nvSpPr>
        <p:spPr>
          <a:xfrm>
            <a:off x="6204140" y="1525896"/>
            <a:ext cx="4421188" cy="531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CEE0D2-4E33-4C06-755F-8ED03AD94308}"/>
              </a:ext>
            </a:extLst>
          </p:cNvPr>
          <p:cNvSpPr txBox="1">
            <a:spLocks/>
          </p:cNvSpPr>
          <p:nvPr/>
        </p:nvSpPr>
        <p:spPr>
          <a:xfrm>
            <a:off x="6704012" y="1511604"/>
            <a:ext cx="4421188" cy="531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2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200" b="1" dirty="0">
                <a:solidFill>
                  <a:srgbClr val="31B4E6">
                    <a:lumMod val="75000"/>
                  </a:srgbClr>
                </a:solidFill>
              </a:rPr>
              <a:t>НОВИ МЕРКИ ЗА УСТОЙЧИВА ГРАДСКА МОБИЛНОСТ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69576" y="2133600"/>
            <a:ext cx="10635036" cy="3777622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Рехабилитация на бул. „Тутракан“ в гр. Русе и изграждане на </a:t>
            </a:r>
            <a:r>
              <a:rPr lang="bg-BG" dirty="0" err="1" smtClean="0"/>
              <a:t>велоялея</a:t>
            </a:r>
            <a:r>
              <a:rPr lang="bg-BG" dirty="0" smtClean="0"/>
              <a:t> - </a:t>
            </a:r>
            <a:r>
              <a:rPr lang="bg-BG" dirty="0"/>
              <a:t>7 034 983,87 лв. </a:t>
            </a:r>
            <a:endParaRPr lang="bg-BG" dirty="0" smtClean="0"/>
          </a:p>
          <a:p>
            <a:r>
              <a:rPr lang="bg-BG" dirty="0"/>
              <a:t>Закупуване, доставка и монтаж на филтърни кубове за борба с ФПЧ, на ключови натоварени кръстовища в гр. </a:t>
            </a:r>
            <a:r>
              <a:rPr lang="bg-BG" dirty="0" smtClean="0"/>
              <a:t>Русе - мярката </a:t>
            </a:r>
            <a:r>
              <a:rPr lang="bg-BG" dirty="0"/>
              <a:t>предвижда инсталирането на 48 филтърни куба на 8 от най-натоварените кръстовища в гр. Русе с цел намаляване на замърсяването с фини </a:t>
            </a:r>
            <a:r>
              <a:rPr lang="bg-BG" dirty="0" err="1"/>
              <a:t>прахови</a:t>
            </a:r>
            <a:r>
              <a:rPr lang="bg-BG" dirty="0"/>
              <a:t> частици (ФПЧ), азотен диоксид (NO₂) и озон (O₃</a:t>
            </a:r>
            <a:r>
              <a:rPr lang="bg-BG" dirty="0" smtClean="0"/>
              <a:t>) -1</a:t>
            </a:r>
            <a:r>
              <a:rPr lang="bg-BG" dirty="0"/>
              <a:t> 360 609,30 лв. </a:t>
            </a:r>
            <a:endParaRPr lang="bg-B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b="1" dirty="0" smtClean="0"/>
              <a:t>По програма ИНТЕРРЕГ </a:t>
            </a:r>
            <a:r>
              <a:rPr lang="bg-BG" b="1" dirty="0"/>
              <a:t>VI-A ПРОГРАМА РУМЪНИЯ БЪЛГАРИЯ, Интегрираната териториална стратегия за трансграничния регион </a:t>
            </a:r>
            <a:r>
              <a:rPr lang="bg-BG" b="1" dirty="0" smtClean="0"/>
              <a:t>Румъния-България – 1 мярка</a:t>
            </a:r>
          </a:p>
          <a:p>
            <a:pPr algn="just"/>
            <a:r>
              <a:rPr lang="bg-BG" dirty="0" smtClean="0"/>
              <a:t>Изграждане на </a:t>
            </a:r>
            <a:r>
              <a:rPr lang="bg-BG" dirty="0" err="1" smtClean="0"/>
              <a:t>велоалея</a:t>
            </a:r>
            <a:r>
              <a:rPr lang="bg-BG" dirty="0" smtClean="0"/>
              <a:t> РУСЕ-НИКОЛОВО - </a:t>
            </a:r>
            <a:r>
              <a:rPr lang="bg-BG" dirty="0"/>
              <a:t>нов двупосочен велосипеден маршрут с дължина 7,5 км между гр. Русе и с. Николово, свързан с </a:t>
            </a:r>
            <a:r>
              <a:rPr lang="bg-BG" dirty="0" err="1"/>
              <a:t>EuroVelo</a:t>
            </a:r>
            <a:r>
              <a:rPr lang="bg-BG" dirty="0"/>
              <a:t> </a:t>
            </a:r>
            <a:r>
              <a:rPr lang="bg-BG" dirty="0" smtClean="0"/>
              <a:t>6 - </a:t>
            </a:r>
            <a:r>
              <a:rPr lang="bg-BG" dirty="0"/>
              <a:t>ИНТЕРРЕГ VI-A ПРОГРАМА РУМЪНИЯ БЪЛГАРИЯ, Интегрираната териториална стратегия за трансграничния регион Румъния-България, План за велосипедна </a:t>
            </a:r>
            <a:r>
              <a:rPr lang="bg-BG" dirty="0" smtClean="0"/>
              <a:t>мрежа – 2 000 000 евро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030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2852</TotalTime>
  <Words>964</Words>
  <Application>Microsoft Office PowerPoint</Application>
  <PresentationFormat>Широк екран</PresentationFormat>
  <Paragraphs>62</Paragraphs>
  <Slides>12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ПРОЕКТ НА ПЛАН ЗА УСТОЙЧИВА ГРАДСКА МОБИЛНОСТ НА ОБЩИНА РУСЕ 2026 Г.-2036 Г. Обществено обсъждане</vt:lpstr>
      <vt:lpstr>Действащ стратегически документ ПУГМ 2016-2026 г.</vt:lpstr>
      <vt:lpstr>Действащ стратегически документ ПУГМ 2016-2026 г.</vt:lpstr>
      <vt:lpstr>ВЪВЕДЕНИЕ:</vt:lpstr>
      <vt:lpstr>Основни цели на документа:</vt:lpstr>
      <vt:lpstr>ПРЕДИЗВИКАТЕЛСТВА И НОВИ МОМЕНТИ В ПУГМ 2026-2036 Г.</vt:lpstr>
      <vt:lpstr>  Нови моменти в ПУГМ 2026-2036 г.</vt:lpstr>
      <vt:lpstr>НОВИ МЕРКИ ЗА УСТОЙЧИВА ГРАДСКА МОБИЛНОСТ</vt:lpstr>
      <vt:lpstr>НОВИ МЕРКИ ЗА УСТОЙЧИВА ГРАДСКА МОБИЛНОСТ</vt:lpstr>
      <vt:lpstr>НОВИ МЕРКИ ЗА УСТОЙЧИВА ГРАДСКА МОБИЛНОСТ</vt:lpstr>
      <vt:lpstr>ВИЗИЯТА НА ПУГМ НА ОБЩИНА РУСЕ 2026-2036 г.</vt:lpstr>
      <vt:lpstr>Благодарим Ви за вниманието и сътрудничеството!  Очакваме Вашите предложения до 14.12.2025 г. вкл. на mayor@ruse-bg.eu или в деловодството на Община Русе на адрес: пл. Свобода № 6 – Информационен център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SUMPs for Transition into Climate Neutral and Resilient Society</dc:title>
  <dc:creator>Konstantin Konstantinov</dc:creator>
  <cp:lastModifiedBy>i.ivanow</cp:lastModifiedBy>
  <cp:revision>84</cp:revision>
  <cp:lastPrinted>2025-11-21T15:23:50Z</cp:lastPrinted>
  <dcterms:created xsi:type="dcterms:W3CDTF">2023-09-21T08:45:25Z</dcterms:created>
  <dcterms:modified xsi:type="dcterms:W3CDTF">2025-11-26T08:13:27Z</dcterms:modified>
</cp:coreProperties>
</file>